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77" r:id="rId2"/>
    <p:sldId id="278" r:id="rId3"/>
    <p:sldId id="287" r:id="rId4"/>
    <p:sldId id="357" r:id="rId5"/>
    <p:sldId id="290" r:id="rId6"/>
    <p:sldId id="295" r:id="rId7"/>
    <p:sldId id="296" r:id="rId8"/>
    <p:sldId id="297" r:id="rId9"/>
    <p:sldId id="300" r:id="rId10"/>
    <p:sldId id="350" r:id="rId11"/>
    <p:sldId id="359" r:id="rId12"/>
    <p:sldId id="291" r:id="rId13"/>
    <p:sldId id="351" r:id="rId14"/>
    <p:sldId id="352" r:id="rId15"/>
    <p:sldId id="353" r:id="rId16"/>
    <p:sldId id="354" r:id="rId17"/>
    <p:sldId id="338" r:id="rId18"/>
    <p:sldId id="302" r:id="rId19"/>
    <p:sldId id="303" r:id="rId20"/>
    <p:sldId id="349" r:id="rId21"/>
    <p:sldId id="304" r:id="rId22"/>
    <p:sldId id="358" r:id="rId23"/>
  </p:sldIdLst>
  <p:sldSz cx="12179300" cy="9134475" type="ledger"/>
  <p:notesSz cx="6858000" cy="9144000"/>
  <p:defaultTextStyle>
    <a:defPPr>
      <a:defRPr lang="en-US"/>
    </a:defPPr>
    <a:lvl1pPr marL="0" algn="l" defTabSz="608772" rtl="0" eaLnBrk="1" latinLnBrk="0" hangingPunct="1">
      <a:defRPr sz="2400" kern="1200">
        <a:solidFill>
          <a:schemeClr val="tx1"/>
        </a:solidFill>
        <a:latin typeface="+mn-lt"/>
        <a:ea typeface="+mn-ea"/>
        <a:cs typeface="+mn-cs"/>
      </a:defRPr>
    </a:lvl1pPr>
    <a:lvl2pPr marL="608772" algn="l" defTabSz="608772" rtl="0" eaLnBrk="1" latinLnBrk="0" hangingPunct="1">
      <a:defRPr sz="2400" kern="1200">
        <a:solidFill>
          <a:schemeClr val="tx1"/>
        </a:solidFill>
        <a:latin typeface="+mn-lt"/>
        <a:ea typeface="+mn-ea"/>
        <a:cs typeface="+mn-cs"/>
      </a:defRPr>
    </a:lvl2pPr>
    <a:lvl3pPr marL="1217546" algn="l" defTabSz="608772" rtl="0" eaLnBrk="1" latinLnBrk="0" hangingPunct="1">
      <a:defRPr sz="2400" kern="1200">
        <a:solidFill>
          <a:schemeClr val="tx1"/>
        </a:solidFill>
        <a:latin typeface="+mn-lt"/>
        <a:ea typeface="+mn-ea"/>
        <a:cs typeface="+mn-cs"/>
      </a:defRPr>
    </a:lvl3pPr>
    <a:lvl4pPr marL="1826318" algn="l" defTabSz="608772" rtl="0" eaLnBrk="1" latinLnBrk="0" hangingPunct="1">
      <a:defRPr sz="2400" kern="1200">
        <a:solidFill>
          <a:schemeClr val="tx1"/>
        </a:solidFill>
        <a:latin typeface="+mn-lt"/>
        <a:ea typeface="+mn-ea"/>
        <a:cs typeface="+mn-cs"/>
      </a:defRPr>
    </a:lvl4pPr>
    <a:lvl5pPr marL="2435092" algn="l" defTabSz="608772" rtl="0" eaLnBrk="1" latinLnBrk="0" hangingPunct="1">
      <a:defRPr sz="2400" kern="1200">
        <a:solidFill>
          <a:schemeClr val="tx1"/>
        </a:solidFill>
        <a:latin typeface="+mn-lt"/>
        <a:ea typeface="+mn-ea"/>
        <a:cs typeface="+mn-cs"/>
      </a:defRPr>
    </a:lvl5pPr>
    <a:lvl6pPr marL="3043866" algn="l" defTabSz="608772" rtl="0" eaLnBrk="1" latinLnBrk="0" hangingPunct="1">
      <a:defRPr sz="2400" kern="1200">
        <a:solidFill>
          <a:schemeClr val="tx1"/>
        </a:solidFill>
        <a:latin typeface="+mn-lt"/>
        <a:ea typeface="+mn-ea"/>
        <a:cs typeface="+mn-cs"/>
      </a:defRPr>
    </a:lvl6pPr>
    <a:lvl7pPr marL="3652638" algn="l" defTabSz="608772" rtl="0" eaLnBrk="1" latinLnBrk="0" hangingPunct="1">
      <a:defRPr sz="2400" kern="1200">
        <a:solidFill>
          <a:schemeClr val="tx1"/>
        </a:solidFill>
        <a:latin typeface="+mn-lt"/>
        <a:ea typeface="+mn-ea"/>
        <a:cs typeface="+mn-cs"/>
      </a:defRPr>
    </a:lvl7pPr>
    <a:lvl8pPr marL="4261410" algn="l" defTabSz="608772" rtl="0" eaLnBrk="1" latinLnBrk="0" hangingPunct="1">
      <a:defRPr sz="2400" kern="1200">
        <a:solidFill>
          <a:schemeClr val="tx1"/>
        </a:solidFill>
        <a:latin typeface="+mn-lt"/>
        <a:ea typeface="+mn-ea"/>
        <a:cs typeface="+mn-cs"/>
      </a:defRPr>
    </a:lvl8pPr>
    <a:lvl9pPr marL="4870184" algn="l" defTabSz="608772"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0" d="100"/>
          <a:sy n="60" d="100"/>
        </p:scale>
        <p:origin x="-1027" y="-96"/>
      </p:cViewPr>
      <p:guideLst>
        <p:guide orient="horz" pos="2877"/>
        <p:guide pos="3836"/>
      </p:guideLst>
    </p:cSldViewPr>
  </p:slideViewPr>
  <p:notesTextViewPr>
    <p:cViewPr>
      <p:scale>
        <a:sx n="100" d="100"/>
        <a:sy n="100" d="100"/>
      </p:scale>
      <p:origin x="0" y="0"/>
    </p:cViewPr>
  </p:notesTextViewPr>
  <p:sorterViewPr>
    <p:cViewPr>
      <p:scale>
        <a:sx n="150" d="100"/>
        <a:sy n="150" d="100"/>
      </p:scale>
      <p:origin x="0" y="199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BB9B4D-C69E-7241-9AEC-66B0E28F432C}" type="datetimeFigureOut">
              <a:rPr lang="en-US" smtClean="0"/>
              <a:t>5/19/2017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E0B9C2-5CDF-1345-B0D9-BB2F90369010}" type="slidenum">
              <a:rPr lang="en-US" smtClean="0"/>
              <a:t>‹#›</a:t>
            </a:fld>
            <a:endParaRPr lang="en-US"/>
          </a:p>
        </p:txBody>
      </p:sp>
    </p:spTree>
    <p:extLst>
      <p:ext uri="{BB962C8B-B14F-4D97-AF65-F5344CB8AC3E}">
        <p14:creationId xmlns:p14="http://schemas.microsoft.com/office/powerpoint/2010/main" val="39291124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55837D-6D34-E748-97F8-1E6AA40B479C}" type="datetimeFigureOut">
              <a:rPr lang="en-US" smtClean="0"/>
              <a:t>5/19/2017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44C55A-718F-2841-B498-65B019D059F6}" type="slidenum">
              <a:rPr lang="en-US" smtClean="0"/>
              <a:t>‹#›</a:t>
            </a:fld>
            <a:endParaRPr lang="en-US"/>
          </a:p>
        </p:txBody>
      </p:sp>
    </p:spTree>
    <p:extLst>
      <p:ext uri="{BB962C8B-B14F-4D97-AF65-F5344CB8AC3E}">
        <p14:creationId xmlns:p14="http://schemas.microsoft.com/office/powerpoint/2010/main" val="3198427904"/>
      </p:ext>
    </p:extLst>
  </p:cSld>
  <p:clrMap bg1="lt1" tx1="dk1" bg2="lt2" tx2="dk2" accent1="accent1" accent2="accent2" accent3="accent3" accent4="accent4" accent5="accent5" accent6="accent6" hlink="hlink" folHlink="folHlink"/>
  <p:hf hdr="0" ftr="0" dt="0"/>
  <p:notesStyle>
    <a:lvl1pPr marL="0" algn="l" defTabSz="608772" rtl="0" eaLnBrk="1" latinLnBrk="0" hangingPunct="1">
      <a:defRPr sz="1600" kern="1200">
        <a:solidFill>
          <a:schemeClr val="tx1"/>
        </a:solidFill>
        <a:latin typeface="+mn-lt"/>
        <a:ea typeface="+mn-ea"/>
        <a:cs typeface="+mn-cs"/>
      </a:defRPr>
    </a:lvl1pPr>
    <a:lvl2pPr marL="608772" algn="l" defTabSz="608772" rtl="0" eaLnBrk="1" latinLnBrk="0" hangingPunct="1">
      <a:defRPr sz="1600" kern="1200">
        <a:solidFill>
          <a:schemeClr val="tx1"/>
        </a:solidFill>
        <a:latin typeface="+mn-lt"/>
        <a:ea typeface="+mn-ea"/>
        <a:cs typeface="+mn-cs"/>
      </a:defRPr>
    </a:lvl2pPr>
    <a:lvl3pPr marL="1217546" algn="l" defTabSz="608772" rtl="0" eaLnBrk="1" latinLnBrk="0" hangingPunct="1">
      <a:defRPr sz="1600" kern="1200">
        <a:solidFill>
          <a:schemeClr val="tx1"/>
        </a:solidFill>
        <a:latin typeface="+mn-lt"/>
        <a:ea typeface="+mn-ea"/>
        <a:cs typeface="+mn-cs"/>
      </a:defRPr>
    </a:lvl3pPr>
    <a:lvl4pPr marL="1826318" algn="l" defTabSz="608772" rtl="0" eaLnBrk="1" latinLnBrk="0" hangingPunct="1">
      <a:defRPr sz="1600" kern="1200">
        <a:solidFill>
          <a:schemeClr val="tx1"/>
        </a:solidFill>
        <a:latin typeface="+mn-lt"/>
        <a:ea typeface="+mn-ea"/>
        <a:cs typeface="+mn-cs"/>
      </a:defRPr>
    </a:lvl4pPr>
    <a:lvl5pPr marL="2435092" algn="l" defTabSz="608772" rtl="0" eaLnBrk="1" latinLnBrk="0" hangingPunct="1">
      <a:defRPr sz="1600" kern="1200">
        <a:solidFill>
          <a:schemeClr val="tx1"/>
        </a:solidFill>
        <a:latin typeface="+mn-lt"/>
        <a:ea typeface="+mn-ea"/>
        <a:cs typeface="+mn-cs"/>
      </a:defRPr>
    </a:lvl5pPr>
    <a:lvl6pPr marL="3043866" algn="l" defTabSz="608772" rtl="0" eaLnBrk="1" latinLnBrk="0" hangingPunct="1">
      <a:defRPr sz="1600" kern="1200">
        <a:solidFill>
          <a:schemeClr val="tx1"/>
        </a:solidFill>
        <a:latin typeface="+mn-lt"/>
        <a:ea typeface="+mn-ea"/>
        <a:cs typeface="+mn-cs"/>
      </a:defRPr>
    </a:lvl6pPr>
    <a:lvl7pPr marL="3652638" algn="l" defTabSz="608772" rtl="0" eaLnBrk="1" latinLnBrk="0" hangingPunct="1">
      <a:defRPr sz="1600" kern="1200">
        <a:solidFill>
          <a:schemeClr val="tx1"/>
        </a:solidFill>
        <a:latin typeface="+mn-lt"/>
        <a:ea typeface="+mn-ea"/>
        <a:cs typeface="+mn-cs"/>
      </a:defRPr>
    </a:lvl7pPr>
    <a:lvl8pPr marL="4261410" algn="l" defTabSz="608772" rtl="0" eaLnBrk="1" latinLnBrk="0" hangingPunct="1">
      <a:defRPr sz="1600" kern="1200">
        <a:solidFill>
          <a:schemeClr val="tx1"/>
        </a:solidFill>
        <a:latin typeface="+mn-lt"/>
        <a:ea typeface="+mn-ea"/>
        <a:cs typeface="+mn-cs"/>
      </a:defRPr>
    </a:lvl8pPr>
    <a:lvl9pPr marL="4870184" algn="l" defTabSz="608772"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4C55A-718F-2841-B498-65B019D059F6}" type="slidenum">
              <a:rPr lang="en-US" smtClean="0"/>
              <a:t>3</a:t>
            </a:fld>
            <a:endParaRPr lang="en-US"/>
          </a:p>
        </p:txBody>
      </p:sp>
    </p:spTree>
    <p:extLst>
      <p:ext uri="{BB962C8B-B14F-4D97-AF65-F5344CB8AC3E}">
        <p14:creationId xmlns:p14="http://schemas.microsoft.com/office/powerpoint/2010/main" val="4192249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4C55A-718F-2841-B498-65B019D059F6}" type="slidenum">
              <a:rPr lang="en-US" smtClean="0"/>
              <a:t>19</a:t>
            </a:fld>
            <a:endParaRPr lang="en-US"/>
          </a:p>
        </p:txBody>
      </p:sp>
    </p:spTree>
    <p:extLst>
      <p:ext uri="{BB962C8B-B14F-4D97-AF65-F5344CB8AC3E}">
        <p14:creationId xmlns:p14="http://schemas.microsoft.com/office/powerpoint/2010/main" val="4192249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4C55A-718F-2841-B498-65B019D059F6}" type="slidenum">
              <a:rPr lang="en-US" smtClean="0"/>
              <a:t>21</a:t>
            </a:fld>
            <a:endParaRPr lang="en-US"/>
          </a:p>
        </p:txBody>
      </p:sp>
    </p:spTree>
    <p:extLst>
      <p:ext uri="{BB962C8B-B14F-4D97-AF65-F5344CB8AC3E}">
        <p14:creationId xmlns:p14="http://schemas.microsoft.com/office/powerpoint/2010/main" val="4192249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4C55A-718F-2841-B498-65B019D059F6}" type="slidenum">
              <a:rPr lang="en-US" smtClean="0"/>
              <a:t>9</a:t>
            </a:fld>
            <a:endParaRPr lang="en-US"/>
          </a:p>
        </p:txBody>
      </p:sp>
    </p:spTree>
    <p:extLst>
      <p:ext uri="{BB962C8B-B14F-4D97-AF65-F5344CB8AC3E}">
        <p14:creationId xmlns:p14="http://schemas.microsoft.com/office/powerpoint/2010/main" val="4192249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4C55A-718F-2841-B498-65B019D059F6}" type="slidenum">
              <a:rPr lang="en-US" smtClean="0"/>
              <a:t>10</a:t>
            </a:fld>
            <a:endParaRPr lang="en-US"/>
          </a:p>
        </p:txBody>
      </p:sp>
    </p:spTree>
    <p:extLst>
      <p:ext uri="{BB962C8B-B14F-4D97-AF65-F5344CB8AC3E}">
        <p14:creationId xmlns:p14="http://schemas.microsoft.com/office/powerpoint/2010/main" val="4192249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4C55A-718F-2841-B498-65B019D059F6}" type="slidenum">
              <a:rPr lang="en-US" smtClean="0"/>
              <a:t>11</a:t>
            </a:fld>
            <a:endParaRPr lang="en-US"/>
          </a:p>
        </p:txBody>
      </p:sp>
    </p:spTree>
    <p:extLst>
      <p:ext uri="{BB962C8B-B14F-4D97-AF65-F5344CB8AC3E}">
        <p14:creationId xmlns:p14="http://schemas.microsoft.com/office/powerpoint/2010/main" val="4192249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4C55A-718F-2841-B498-65B019D059F6}" type="slidenum">
              <a:rPr lang="en-US" smtClean="0"/>
              <a:t>13</a:t>
            </a:fld>
            <a:endParaRPr lang="en-US"/>
          </a:p>
        </p:txBody>
      </p:sp>
    </p:spTree>
    <p:extLst>
      <p:ext uri="{BB962C8B-B14F-4D97-AF65-F5344CB8AC3E}">
        <p14:creationId xmlns:p14="http://schemas.microsoft.com/office/powerpoint/2010/main" val="4192249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4C55A-718F-2841-B498-65B019D059F6}" type="slidenum">
              <a:rPr lang="en-US" smtClean="0"/>
              <a:t>14</a:t>
            </a:fld>
            <a:endParaRPr lang="en-US"/>
          </a:p>
        </p:txBody>
      </p:sp>
    </p:spTree>
    <p:extLst>
      <p:ext uri="{BB962C8B-B14F-4D97-AF65-F5344CB8AC3E}">
        <p14:creationId xmlns:p14="http://schemas.microsoft.com/office/powerpoint/2010/main" val="4192249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4C55A-718F-2841-B498-65B019D059F6}" type="slidenum">
              <a:rPr lang="en-US" smtClean="0"/>
              <a:t>16</a:t>
            </a:fld>
            <a:endParaRPr lang="en-US"/>
          </a:p>
        </p:txBody>
      </p:sp>
    </p:spTree>
    <p:extLst>
      <p:ext uri="{BB962C8B-B14F-4D97-AF65-F5344CB8AC3E}">
        <p14:creationId xmlns:p14="http://schemas.microsoft.com/office/powerpoint/2010/main" val="4192249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4C55A-718F-2841-B498-65B019D059F6}" type="slidenum">
              <a:rPr lang="en-US" smtClean="0"/>
              <a:t>17</a:t>
            </a:fld>
            <a:endParaRPr lang="en-US"/>
          </a:p>
        </p:txBody>
      </p:sp>
    </p:spTree>
    <p:extLst>
      <p:ext uri="{BB962C8B-B14F-4D97-AF65-F5344CB8AC3E}">
        <p14:creationId xmlns:p14="http://schemas.microsoft.com/office/powerpoint/2010/main" val="4192249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4C55A-718F-2841-B498-65B019D059F6}" type="slidenum">
              <a:rPr lang="en-US" smtClean="0"/>
              <a:t>18</a:t>
            </a:fld>
            <a:endParaRPr lang="en-US"/>
          </a:p>
        </p:txBody>
      </p:sp>
    </p:spTree>
    <p:extLst>
      <p:ext uri="{BB962C8B-B14F-4D97-AF65-F5344CB8AC3E}">
        <p14:creationId xmlns:p14="http://schemas.microsoft.com/office/powerpoint/2010/main" val="4192249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448" y="2837610"/>
            <a:ext cx="10352405" cy="1957992"/>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6895" y="5176202"/>
            <a:ext cx="8525510" cy="2334366"/>
          </a:xfrm>
        </p:spPr>
        <p:txBody>
          <a:bodyPr/>
          <a:lstStyle>
            <a:lvl1pPr marL="0" indent="0" algn="ctr">
              <a:buNone/>
              <a:defRPr>
                <a:solidFill>
                  <a:schemeClr val="tx1">
                    <a:tint val="75000"/>
                  </a:schemeClr>
                </a:solidFill>
              </a:defRPr>
            </a:lvl1pPr>
            <a:lvl2pPr marL="608772" indent="0" algn="ctr">
              <a:buNone/>
              <a:defRPr>
                <a:solidFill>
                  <a:schemeClr val="tx1">
                    <a:tint val="75000"/>
                  </a:schemeClr>
                </a:solidFill>
              </a:defRPr>
            </a:lvl2pPr>
            <a:lvl3pPr marL="1217546" indent="0" algn="ctr">
              <a:buNone/>
              <a:defRPr>
                <a:solidFill>
                  <a:schemeClr val="tx1">
                    <a:tint val="75000"/>
                  </a:schemeClr>
                </a:solidFill>
              </a:defRPr>
            </a:lvl3pPr>
            <a:lvl4pPr marL="1826318" indent="0" algn="ctr">
              <a:buNone/>
              <a:defRPr>
                <a:solidFill>
                  <a:schemeClr val="tx1">
                    <a:tint val="75000"/>
                  </a:schemeClr>
                </a:solidFill>
              </a:defRPr>
            </a:lvl4pPr>
            <a:lvl5pPr marL="2435092" indent="0" algn="ctr">
              <a:buNone/>
              <a:defRPr>
                <a:solidFill>
                  <a:schemeClr val="tx1">
                    <a:tint val="75000"/>
                  </a:schemeClr>
                </a:solidFill>
              </a:defRPr>
            </a:lvl5pPr>
            <a:lvl6pPr marL="3043866" indent="0" algn="ctr">
              <a:buNone/>
              <a:defRPr>
                <a:solidFill>
                  <a:schemeClr val="tx1">
                    <a:tint val="75000"/>
                  </a:schemeClr>
                </a:solidFill>
              </a:defRPr>
            </a:lvl6pPr>
            <a:lvl7pPr marL="3652638" indent="0" algn="ctr">
              <a:buNone/>
              <a:defRPr>
                <a:solidFill>
                  <a:schemeClr val="tx1">
                    <a:tint val="75000"/>
                  </a:schemeClr>
                </a:solidFill>
              </a:defRPr>
            </a:lvl7pPr>
            <a:lvl8pPr marL="4261410" indent="0" algn="ctr">
              <a:buNone/>
              <a:defRPr>
                <a:solidFill>
                  <a:schemeClr val="tx1">
                    <a:tint val="75000"/>
                  </a:schemeClr>
                </a:solidFill>
              </a:defRPr>
            </a:lvl8pPr>
            <a:lvl9pPr marL="487018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C635E0-3F16-406C-B66C-C5D6BD208A9B}" type="datetime1">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248AA-4271-6243-B5F2-0EB5393C7224}" type="slidenum">
              <a:rPr lang="en-US" smtClean="0"/>
              <a:t>‹#›</a:t>
            </a:fld>
            <a:endParaRPr lang="en-US"/>
          </a:p>
        </p:txBody>
      </p:sp>
    </p:spTree>
    <p:extLst>
      <p:ext uri="{BB962C8B-B14F-4D97-AF65-F5344CB8AC3E}">
        <p14:creationId xmlns:p14="http://schemas.microsoft.com/office/powerpoint/2010/main" val="63301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9B30C-FA84-4724-ACFE-8EDC502E6862}" type="datetime1">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248AA-4271-6243-B5F2-0EB5393C7224}" type="slidenum">
              <a:rPr lang="en-US" smtClean="0"/>
              <a:t>‹#›</a:t>
            </a:fld>
            <a:endParaRPr lang="en-US"/>
          </a:p>
        </p:txBody>
      </p:sp>
    </p:spTree>
    <p:extLst>
      <p:ext uri="{BB962C8B-B14F-4D97-AF65-F5344CB8AC3E}">
        <p14:creationId xmlns:p14="http://schemas.microsoft.com/office/powerpoint/2010/main" val="342434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9992" y="365805"/>
            <a:ext cx="2740343" cy="779390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965" y="365805"/>
            <a:ext cx="8018039" cy="77939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78346-F34D-4C95-904D-7D82604F524A}" type="datetime1">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248AA-4271-6243-B5F2-0EB5393C7224}" type="slidenum">
              <a:rPr lang="en-US" smtClean="0"/>
              <a:t>‹#›</a:t>
            </a:fld>
            <a:endParaRPr lang="en-US"/>
          </a:p>
        </p:txBody>
      </p:sp>
    </p:spTree>
    <p:extLst>
      <p:ext uri="{BB962C8B-B14F-4D97-AF65-F5344CB8AC3E}">
        <p14:creationId xmlns:p14="http://schemas.microsoft.com/office/powerpoint/2010/main" val="56646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24C464-ECB1-47B9-9DF9-B7D936D936EC}" type="datetime1">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248AA-4271-6243-B5F2-0EB5393C7224}" type="slidenum">
              <a:rPr lang="en-US" smtClean="0"/>
              <a:t>‹#›</a:t>
            </a:fld>
            <a:endParaRPr lang="en-US"/>
          </a:p>
        </p:txBody>
      </p:sp>
    </p:spTree>
    <p:extLst>
      <p:ext uri="{BB962C8B-B14F-4D97-AF65-F5344CB8AC3E}">
        <p14:creationId xmlns:p14="http://schemas.microsoft.com/office/powerpoint/2010/main" val="910354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081" y="5869749"/>
            <a:ext cx="10352405" cy="1814208"/>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081" y="3871583"/>
            <a:ext cx="10352405" cy="1998166"/>
          </a:xfrm>
        </p:spPr>
        <p:txBody>
          <a:bodyPr anchor="b"/>
          <a:lstStyle>
            <a:lvl1pPr marL="0" indent="0">
              <a:buNone/>
              <a:defRPr sz="2700">
                <a:solidFill>
                  <a:schemeClr val="tx1">
                    <a:tint val="75000"/>
                  </a:schemeClr>
                </a:solidFill>
              </a:defRPr>
            </a:lvl1pPr>
            <a:lvl2pPr marL="608772" indent="0">
              <a:buNone/>
              <a:defRPr sz="2400">
                <a:solidFill>
                  <a:schemeClr val="tx1">
                    <a:tint val="75000"/>
                  </a:schemeClr>
                </a:solidFill>
              </a:defRPr>
            </a:lvl2pPr>
            <a:lvl3pPr marL="1217546" indent="0">
              <a:buNone/>
              <a:defRPr sz="2100">
                <a:solidFill>
                  <a:schemeClr val="tx1">
                    <a:tint val="75000"/>
                  </a:schemeClr>
                </a:solidFill>
              </a:defRPr>
            </a:lvl3pPr>
            <a:lvl4pPr marL="1826318" indent="0">
              <a:buNone/>
              <a:defRPr sz="1900">
                <a:solidFill>
                  <a:schemeClr val="tx1">
                    <a:tint val="75000"/>
                  </a:schemeClr>
                </a:solidFill>
              </a:defRPr>
            </a:lvl4pPr>
            <a:lvl5pPr marL="2435092" indent="0">
              <a:buNone/>
              <a:defRPr sz="1900">
                <a:solidFill>
                  <a:schemeClr val="tx1">
                    <a:tint val="75000"/>
                  </a:schemeClr>
                </a:solidFill>
              </a:defRPr>
            </a:lvl5pPr>
            <a:lvl6pPr marL="3043866" indent="0">
              <a:buNone/>
              <a:defRPr sz="1900">
                <a:solidFill>
                  <a:schemeClr val="tx1">
                    <a:tint val="75000"/>
                  </a:schemeClr>
                </a:solidFill>
              </a:defRPr>
            </a:lvl6pPr>
            <a:lvl7pPr marL="3652638" indent="0">
              <a:buNone/>
              <a:defRPr sz="1900">
                <a:solidFill>
                  <a:schemeClr val="tx1">
                    <a:tint val="75000"/>
                  </a:schemeClr>
                </a:solidFill>
              </a:defRPr>
            </a:lvl7pPr>
            <a:lvl8pPr marL="4261410" indent="0">
              <a:buNone/>
              <a:defRPr sz="1900">
                <a:solidFill>
                  <a:schemeClr val="tx1">
                    <a:tint val="75000"/>
                  </a:schemeClr>
                </a:solidFill>
              </a:defRPr>
            </a:lvl8pPr>
            <a:lvl9pPr marL="4870184"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C2981-8AD7-4F7D-92F0-266AC27627D1}" type="datetime1">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248AA-4271-6243-B5F2-0EB5393C7224}" type="slidenum">
              <a:rPr lang="en-US" smtClean="0"/>
              <a:t>‹#›</a:t>
            </a:fld>
            <a:endParaRPr lang="en-US"/>
          </a:p>
        </p:txBody>
      </p:sp>
    </p:spTree>
    <p:extLst>
      <p:ext uri="{BB962C8B-B14F-4D97-AF65-F5344CB8AC3E}">
        <p14:creationId xmlns:p14="http://schemas.microsoft.com/office/powerpoint/2010/main" val="1708536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965" y="2131380"/>
            <a:ext cx="5379191" cy="602833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1144" y="2131380"/>
            <a:ext cx="5379191" cy="602833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15BA42-AA55-4D44-BFE8-82734133EDC7}" type="datetime1">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248AA-4271-6243-B5F2-0EB5393C7224}" type="slidenum">
              <a:rPr lang="en-US" smtClean="0"/>
              <a:t>‹#›</a:t>
            </a:fld>
            <a:endParaRPr lang="en-US"/>
          </a:p>
        </p:txBody>
      </p:sp>
    </p:spTree>
    <p:extLst>
      <p:ext uri="{BB962C8B-B14F-4D97-AF65-F5344CB8AC3E}">
        <p14:creationId xmlns:p14="http://schemas.microsoft.com/office/powerpoint/2010/main" val="3049657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965" y="2044685"/>
            <a:ext cx="5381306" cy="852128"/>
          </a:xfrm>
        </p:spPr>
        <p:txBody>
          <a:bodyPr anchor="b"/>
          <a:lstStyle>
            <a:lvl1pPr marL="0" indent="0">
              <a:buNone/>
              <a:defRPr sz="3200" b="1"/>
            </a:lvl1pPr>
            <a:lvl2pPr marL="608772" indent="0">
              <a:buNone/>
              <a:defRPr sz="2700" b="1"/>
            </a:lvl2pPr>
            <a:lvl3pPr marL="1217546" indent="0">
              <a:buNone/>
              <a:defRPr sz="2400" b="1"/>
            </a:lvl3pPr>
            <a:lvl4pPr marL="1826318" indent="0">
              <a:buNone/>
              <a:defRPr sz="2100" b="1"/>
            </a:lvl4pPr>
            <a:lvl5pPr marL="2435092" indent="0">
              <a:buNone/>
              <a:defRPr sz="2100" b="1"/>
            </a:lvl5pPr>
            <a:lvl6pPr marL="3043866" indent="0">
              <a:buNone/>
              <a:defRPr sz="2100" b="1"/>
            </a:lvl6pPr>
            <a:lvl7pPr marL="3652638" indent="0">
              <a:buNone/>
              <a:defRPr sz="2100" b="1"/>
            </a:lvl7pPr>
            <a:lvl8pPr marL="4261410" indent="0">
              <a:buNone/>
              <a:defRPr sz="2100" b="1"/>
            </a:lvl8pPr>
            <a:lvl9pPr marL="4870184"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8965" y="2896813"/>
            <a:ext cx="5381306" cy="526289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6916" y="2044685"/>
            <a:ext cx="5383420" cy="852128"/>
          </a:xfrm>
        </p:spPr>
        <p:txBody>
          <a:bodyPr anchor="b"/>
          <a:lstStyle>
            <a:lvl1pPr marL="0" indent="0">
              <a:buNone/>
              <a:defRPr sz="3200" b="1"/>
            </a:lvl1pPr>
            <a:lvl2pPr marL="608772" indent="0">
              <a:buNone/>
              <a:defRPr sz="2700" b="1"/>
            </a:lvl2pPr>
            <a:lvl3pPr marL="1217546" indent="0">
              <a:buNone/>
              <a:defRPr sz="2400" b="1"/>
            </a:lvl3pPr>
            <a:lvl4pPr marL="1826318" indent="0">
              <a:buNone/>
              <a:defRPr sz="2100" b="1"/>
            </a:lvl4pPr>
            <a:lvl5pPr marL="2435092" indent="0">
              <a:buNone/>
              <a:defRPr sz="2100" b="1"/>
            </a:lvl5pPr>
            <a:lvl6pPr marL="3043866" indent="0">
              <a:buNone/>
              <a:defRPr sz="2100" b="1"/>
            </a:lvl6pPr>
            <a:lvl7pPr marL="3652638" indent="0">
              <a:buNone/>
              <a:defRPr sz="2100" b="1"/>
            </a:lvl7pPr>
            <a:lvl8pPr marL="4261410" indent="0">
              <a:buNone/>
              <a:defRPr sz="2100" b="1"/>
            </a:lvl8pPr>
            <a:lvl9pPr marL="4870184"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86916" y="2896813"/>
            <a:ext cx="5383420" cy="526289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9EED90-5101-4C62-BDF7-7D61AA09FCC4}" type="datetime1">
              <a:rPr lang="en-US" smtClean="0"/>
              <a:t>5/19/2017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4248AA-4271-6243-B5F2-0EB5393C7224}" type="slidenum">
              <a:rPr lang="en-US" smtClean="0"/>
              <a:t>‹#›</a:t>
            </a:fld>
            <a:endParaRPr lang="en-US"/>
          </a:p>
        </p:txBody>
      </p:sp>
    </p:spTree>
    <p:extLst>
      <p:ext uri="{BB962C8B-B14F-4D97-AF65-F5344CB8AC3E}">
        <p14:creationId xmlns:p14="http://schemas.microsoft.com/office/powerpoint/2010/main" val="2540659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D2DA3-5CD4-4E65-91CB-3B90C8A8A7AF}" type="datetime1">
              <a:rPr lang="en-US" smtClean="0"/>
              <a:t>5/19/2017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4248AA-4271-6243-B5F2-0EB5393C7224}" type="slidenum">
              <a:rPr lang="en-US" smtClean="0"/>
              <a:t>‹#›</a:t>
            </a:fld>
            <a:endParaRPr lang="en-US"/>
          </a:p>
        </p:txBody>
      </p:sp>
    </p:spTree>
    <p:extLst>
      <p:ext uri="{BB962C8B-B14F-4D97-AF65-F5344CB8AC3E}">
        <p14:creationId xmlns:p14="http://schemas.microsoft.com/office/powerpoint/2010/main" val="353836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F33155-274C-432C-8936-D8629E82A209}" type="datetime1">
              <a:rPr lang="en-US" smtClean="0"/>
              <a:t>5/19/2017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4248AA-4271-6243-B5F2-0EB5393C7224}" type="slidenum">
              <a:rPr lang="en-US" smtClean="0"/>
              <a:t>‹#›</a:t>
            </a:fld>
            <a:endParaRPr lang="en-US"/>
          </a:p>
        </p:txBody>
      </p:sp>
    </p:spTree>
    <p:extLst>
      <p:ext uri="{BB962C8B-B14F-4D97-AF65-F5344CB8AC3E}">
        <p14:creationId xmlns:p14="http://schemas.microsoft.com/office/powerpoint/2010/main" val="387375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967" y="363687"/>
            <a:ext cx="4006906" cy="1547786"/>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1768" y="363690"/>
            <a:ext cx="6808567" cy="7796021"/>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967" y="1911476"/>
            <a:ext cx="4006906" cy="6248235"/>
          </a:xfrm>
        </p:spPr>
        <p:txBody>
          <a:bodyPr/>
          <a:lstStyle>
            <a:lvl1pPr marL="0" indent="0">
              <a:buNone/>
              <a:defRPr sz="1900"/>
            </a:lvl1pPr>
            <a:lvl2pPr marL="608772" indent="0">
              <a:buNone/>
              <a:defRPr sz="1600"/>
            </a:lvl2pPr>
            <a:lvl3pPr marL="1217546" indent="0">
              <a:buNone/>
              <a:defRPr sz="1300"/>
            </a:lvl3pPr>
            <a:lvl4pPr marL="1826318" indent="0">
              <a:buNone/>
              <a:defRPr sz="1200"/>
            </a:lvl4pPr>
            <a:lvl5pPr marL="2435092" indent="0">
              <a:buNone/>
              <a:defRPr sz="1200"/>
            </a:lvl5pPr>
            <a:lvl6pPr marL="3043866" indent="0">
              <a:buNone/>
              <a:defRPr sz="1200"/>
            </a:lvl6pPr>
            <a:lvl7pPr marL="3652638" indent="0">
              <a:buNone/>
              <a:defRPr sz="1200"/>
            </a:lvl7pPr>
            <a:lvl8pPr marL="4261410" indent="0">
              <a:buNone/>
              <a:defRPr sz="1200"/>
            </a:lvl8pPr>
            <a:lvl9pPr marL="4870184"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ED71D8-1816-4193-AB47-20C6666724AC}" type="datetime1">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248AA-4271-6243-B5F2-0EB5393C7224}" type="slidenum">
              <a:rPr lang="en-US" smtClean="0"/>
              <a:t>‹#›</a:t>
            </a:fld>
            <a:endParaRPr lang="en-US"/>
          </a:p>
        </p:txBody>
      </p:sp>
    </p:spTree>
    <p:extLst>
      <p:ext uri="{BB962C8B-B14F-4D97-AF65-F5344CB8AC3E}">
        <p14:creationId xmlns:p14="http://schemas.microsoft.com/office/powerpoint/2010/main" val="1191900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7228" y="6394133"/>
            <a:ext cx="7307580" cy="754863"/>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7228" y="816182"/>
            <a:ext cx="7307580" cy="5480685"/>
          </a:xfrm>
        </p:spPr>
        <p:txBody>
          <a:bodyPr/>
          <a:lstStyle>
            <a:lvl1pPr marL="0" indent="0">
              <a:buNone/>
              <a:defRPr sz="4300"/>
            </a:lvl1pPr>
            <a:lvl2pPr marL="608772" indent="0">
              <a:buNone/>
              <a:defRPr sz="3700"/>
            </a:lvl2pPr>
            <a:lvl3pPr marL="1217546" indent="0">
              <a:buNone/>
              <a:defRPr sz="3200"/>
            </a:lvl3pPr>
            <a:lvl4pPr marL="1826318" indent="0">
              <a:buNone/>
              <a:defRPr sz="2700"/>
            </a:lvl4pPr>
            <a:lvl5pPr marL="2435092" indent="0">
              <a:buNone/>
              <a:defRPr sz="2700"/>
            </a:lvl5pPr>
            <a:lvl6pPr marL="3043866" indent="0">
              <a:buNone/>
              <a:defRPr sz="2700"/>
            </a:lvl6pPr>
            <a:lvl7pPr marL="3652638" indent="0">
              <a:buNone/>
              <a:defRPr sz="2700"/>
            </a:lvl7pPr>
            <a:lvl8pPr marL="4261410" indent="0">
              <a:buNone/>
              <a:defRPr sz="2700"/>
            </a:lvl8pPr>
            <a:lvl9pPr marL="4870184" indent="0">
              <a:buNone/>
              <a:defRPr sz="2700"/>
            </a:lvl9pPr>
          </a:lstStyle>
          <a:p>
            <a:endParaRPr lang="en-US"/>
          </a:p>
        </p:txBody>
      </p:sp>
      <p:sp>
        <p:nvSpPr>
          <p:cNvPr id="4" name="Text Placeholder 3"/>
          <p:cNvSpPr>
            <a:spLocks noGrp="1"/>
          </p:cNvSpPr>
          <p:nvPr>
            <p:ph type="body" sz="half" idx="2"/>
          </p:nvPr>
        </p:nvSpPr>
        <p:spPr>
          <a:xfrm>
            <a:off x="2387228" y="7148996"/>
            <a:ext cx="7307580" cy="1072032"/>
          </a:xfrm>
        </p:spPr>
        <p:txBody>
          <a:bodyPr/>
          <a:lstStyle>
            <a:lvl1pPr marL="0" indent="0">
              <a:buNone/>
              <a:defRPr sz="1900"/>
            </a:lvl1pPr>
            <a:lvl2pPr marL="608772" indent="0">
              <a:buNone/>
              <a:defRPr sz="1600"/>
            </a:lvl2pPr>
            <a:lvl3pPr marL="1217546" indent="0">
              <a:buNone/>
              <a:defRPr sz="1300"/>
            </a:lvl3pPr>
            <a:lvl4pPr marL="1826318" indent="0">
              <a:buNone/>
              <a:defRPr sz="1200"/>
            </a:lvl4pPr>
            <a:lvl5pPr marL="2435092" indent="0">
              <a:buNone/>
              <a:defRPr sz="1200"/>
            </a:lvl5pPr>
            <a:lvl6pPr marL="3043866" indent="0">
              <a:buNone/>
              <a:defRPr sz="1200"/>
            </a:lvl6pPr>
            <a:lvl7pPr marL="3652638" indent="0">
              <a:buNone/>
              <a:defRPr sz="1200"/>
            </a:lvl7pPr>
            <a:lvl8pPr marL="4261410" indent="0">
              <a:buNone/>
              <a:defRPr sz="1200"/>
            </a:lvl8pPr>
            <a:lvl9pPr marL="4870184"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3C95A-BD40-4F74-8CC8-6FBC559F9F17}" type="datetime1">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248AA-4271-6243-B5F2-0EB5393C7224}" type="slidenum">
              <a:rPr lang="en-US" smtClean="0"/>
              <a:t>‹#›</a:t>
            </a:fld>
            <a:endParaRPr lang="en-US"/>
          </a:p>
        </p:txBody>
      </p:sp>
    </p:spTree>
    <p:extLst>
      <p:ext uri="{BB962C8B-B14F-4D97-AF65-F5344CB8AC3E}">
        <p14:creationId xmlns:p14="http://schemas.microsoft.com/office/powerpoint/2010/main" val="2708064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965" y="365802"/>
            <a:ext cx="10961370" cy="1522413"/>
          </a:xfrm>
          <a:prstGeom prst="rect">
            <a:avLst/>
          </a:prstGeom>
        </p:spPr>
        <p:txBody>
          <a:bodyPr vert="horz" lIns="121755" tIns="60877" rIns="121755" bIns="6087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965" y="2131380"/>
            <a:ext cx="10961370" cy="6028331"/>
          </a:xfrm>
          <a:prstGeom prst="rect">
            <a:avLst/>
          </a:prstGeom>
        </p:spPr>
        <p:txBody>
          <a:bodyPr vert="horz" lIns="121755" tIns="60877" rIns="121755" bIns="6087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965" y="8466308"/>
            <a:ext cx="2841837" cy="486326"/>
          </a:xfrm>
          <a:prstGeom prst="rect">
            <a:avLst/>
          </a:prstGeom>
        </p:spPr>
        <p:txBody>
          <a:bodyPr vert="horz" lIns="121755" tIns="60877" rIns="121755" bIns="60877" rtlCol="0" anchor="ctr"/>
          <a:lstStyle>
            <a:lvl1pPr algn="l">
              <a:defRPr sz="1600">
                <a:solidFill>
                  <a:schemeClr val="tx1">
                    <a:tint val="75000"/>
                  </a:schemeClr>
                </a:solidFill>
              </a:defRPr>
            </a:lvl1pPr>
          </a:lstStyle>
          <a:p>
            <a:fld id="{BBA7E1D8-338F-4B3B-A6C1-0288F88DFCFD}" type="datetime1">
              <a:rPr lang="en-US" smtClean="0"/>
              <a:t>5/19/2017</a:t>
            </a:fld>
            <a:endParaRPr lang="en-US"/>
          </a:p>
        </p:txBody>
      </p:sp>
      <p:sp>
        <p:nvSpPr>
          <p:cNvPr id="5" name="Footer Placeholder 4"/>
          <p:cNvSpPr>
            <a:spLocks noGrp="1"/>
          </p:cNvSpPr>
          <p:nvPr>
            <p:ph type="ftr" sz="quarter" idx="3"/>
          </p:nvPr>
        </p:nvSpPr>
        <p:spPr>
          <a:xfrm>
            <a:off x="4161261" y="8466308"/>
            <a:ext cx="3856778" cy="486326"/>
          </a:xfrm>
          <a:prstGeom prst="rect">
            <a:avLst/>
          </a:prstGeom>
        </p:spPr>
        <p:txBody>
          <a:bodyPr vert="horz" lIns="121755" tIns="60877" rIns="121755" bIns="60877"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28498" y="8466308"/>
            <a:ext cx="2841837" cy="486326"/>
          </a:xfrm>
          <a:prstGeom prst="rect">
            <a:avLst/>
          </a:prstGeom>
        </p:spPr>
        <p:txBody>
          <a:bodyPr vert="horz" lIns="121755" tIns="60877" rIns="121755" bIns="60877" rtlCol="0" anchor="ctr"/>
          <a:lstStyle>
            <a:lvl1pPr algn="r">
              <a:defRPr sz="1600">
                <a:solidFill>
                  <a:schemeClr val="tx1">
                    <a:tint val="75000"/>
                  </a:schemeClr>
                </a:solidFill>
              </a:defRPr>
            </a:lvl1pPr>
          </a:lstStyle>
          <a:p>
            <a:fld id="{594248AA-4271-6243-B5F2-0EB5393C7224}" type="slidenum">
              <a:rPr lang="en-US" smtClean="0"/>
              <a:t>‹#›</a:t>
            </a:fld>
            <a:endParaRPr lang="en-US"/>
          </a:p>
        </p:txBody>
      </p:sp>
    </p:spTree>
    <p:extLst>
      <p:ext uri="{BB962C8B-B14F-4D97-AF65-F5344CB8AC3E}">
        <p14:creationId xmlns:p14="http://schemas.microsoft.com/office/powerpoint/2010/main" val="3589707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608772" rtl="0" eaLnBrk="1" latinLnBrk="0" hangingPunct="1">
        <a:spcBef>
          <a:spcPct val="0"/>
        </a:spcBef>
        <a:buNone/>
        <a:defRPr sz="5800" kern="1200">
          <a:solidFill>
            <a:schemeClr val="tx1"/>
          </a:solidFill>
          <a:latin typeface="+mj-lt"/>
          <a:ea typeface="+mj-ea"/>
          <a:cs typeface="+mj-cs"/>
        </a:defRPr>
      </a:lvl1pPr>
    </p:titleStyle>
    <p:bodyStyle>
      <a:lvl1pPr marL="456580" indent="-456580" algn="l" defTabSz="608772" rtl="0" eaLnBrk="1" latinLnBrk="0" hangingPunct="1">
        <a:spcBef>
          <a:spcPct val="20000"/>
        </a:spcBef>
        <a:buFont typeface="Arial"/>
        <a:buChar char="•"/>
        <a:defRPr sz="4300" kern="1200">
          <a:solidFill>
            <a:schemeClr val="tx1"/>
          </a:solidFill>
          <a:latin typeface="+mn-lt"/>
          <a:ea typeface="+mn-ea"/>
          <a:cs typeface="+mn-cs"/>
        </a:defRPr>
      </a:lvl1pPr>
      <a:lvl2pPr marL="989256" indent="-380484" algn="l" defTabSz="608772" rtl="0" eaLnBrk="1" latinLnBrk="0" hangingPunct="1">
        <a:spcBef>
          <a:spcPct val="20000"/>
        </a:spcBef>
        <a:buFont typeface="Arial"/>
        <a:buChar char="–"/>
        <a:defRPr sz="3700" kern="1200">
          <a:solidFill>
            <a:schemeClr val="tx1"/>
          </a:solidFill>
          <a:latin typeface="+mn-lt"/>
          <a:ea typeface="+mn-ea"/>
          <a:cs typeface="+mn-cs"/>
        </a:defRPr>
      </a:lvl2pPr>
      <a:lvl3pPr marL="1521932" indent="-304386" algn="l" defTabSz="608772" rtl="0" eaLnBrk="1" latinLnBrk="0" hangingPunct="1">
        <a:spcBef>
          <a:spcPct val="20000"/>
        </a:spcBef>
        <a:buFont typeface="Arial"/>
        <a:buChar char="•"/>
        <a:defRPr sz="3200" kern="1200">
          <a:solidFill>
            <a:schemeClr val="tx1"/>
          </a:solidFill>
          <a:latin typeface="+mn-lt"/>
          <a:ea typeface="+mn-ea"/>
          <a:cs typeface="+mn-cs"/>
        </a:defRPr>
      </a:lvl3pPr>
      <a:lvl4pPr marL="2130706" indent="-304386" algn="l" defTabSz="608772" rtl="0" eaLnBrk="1" latinLnBrk="0" hangingPunct="1">
        <a:spcBef>
          <a:spcPct val="20000"/>
        </a:spcBef>
        <a:buFont typeface="Arial"/>
        <a:buChar char="–"/>
        <a:defRPr sz="2700" kern="1200">
          <a:solidFill>
            <a:schemeClr val="tx1"/>
          </a:solidFill>
          <a:latin typeface="+mn-lt"/>
          <a:ea typeface="+mn-ea"/>
          <a:cs typeface="+mn-cs"/>
        </a:defRPr>
      </a:lvl4pPr>
      <a:lvl5pPr marL="2739478" indent="-304386" algn="l" defTabSz="608772" rtl="0" eaLnBrk="1" latinLnBrk="0" hangingPunct="1">
        <a:spcBef>
          <a:spcPct val="20000"/>
        </a:spcBef>
        <a:buFont typeface="Arial"/>
        <a:buChar char="»"/>
        <a:defRPr sz="2700" kern="1200">
          <a:solidFill>
            <a:schemeClr val="tx1"/>
          </a:solidFill>
          <a:latin typeface="+mn-lt"/>
          <a:ea typeface="+mn-ea"/>
          <a:cs typeface="+mn-cs"/>
        </a:defRPr>
      </a:lvl5pPr>
      <a:lvl6pPr marL="3348252" indent="-304386" algn="l" defTabSz="608772" rtl="0" eaLnBrk="1" latinLnBrk="0" hangingPunct="1">
        <a:spcBef>
          <a:spcPct val="20000"/>
        </a:spcBef>
        <a:buFont typeface="Arial"/>
        <a:buChar char="•"/>
        <a:defRPr sz="2700" kern="1200">
          <a:solidFill>
            <a:schemeClr val="tx1"/>
          </a:solidFill>
          <a:latin typeface="+mn-lt"/>
          <a:ea typeface="+mn-ea"/>
          <a:cs typeface="+mn-cs"/>
        </a:defRPr>
      </a:lvl6pPr>
      <a:lvl7pPr marL="3957024" indent="-304386" algn="l" defTabSz="608772" rtl="0" eaLnBrk="1" latinLnBrk="0" hangingPunct="1">
        <a:spcBef>
          <a:spcPct val="20000"/>
        </a:spcBef>
        <a:buFont typeface="Arial"/>
        <a:buChar char="•"/>
        <a:defRPr sz="2700" kern="1200">
          <a:solidFill>
            <a:schemeClr val="tx1"/>
          </a:solidFill>
          <a:latin typeface="+mn-lt"/>
          <a:ea typeface="+mn-ea"/>
          <a:cs typeface="+mn-cs"/>
        </a:defRPr>
      </a:lvl7pPr>
      <a:lvl8pPr marL="4565798" indent="-304386" algn="l" defTabSz="608772" rtl="0" eaLnBrk="1" latinLnBrk="0" hangingPunct="1">
        <a:spcBef>
          <a:spcPct val="20000"/>
        </a:spcBef>
        <a:buFont typeface="Arial"/>
        <a:buChar char="•"/>
        <a:defRPr sz="2700" kern="1200">
          <a:solidFill>
            <a:schemeClr val="tx1"/>
          </a:solidFill>
          <a:latin typeface="+mn-lt"/>
          <a:ea typeface="+mn-ea"/>
          <a:cs typeface="+mn-cs"/>
        </a:defRPr>
      </a:lvl8pPr>
      <a:lvl9pPr marL="5174570" indent="-304386" algn="l" defTabSz="608772"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8772" rtl="0" eaLnBrk="1" latinLnBrk="0" hangingPunct="1">
        <a:defRPr sz="2400" kern="1200">
          <a:solidFill>
            <a:schemeClr val="tx1"/>
          </a:solidFill>
          <a:latin typeface="+mn-lt"/>
          <a:ea typeface="+mn-ea"/>
          <a:cs typeface="+mn-cs"/>
        </a:defRPr>
      </a:lvl1pPr>
      <a:lvl2pPr marL="608772" algn="l" defTabSz="608772" rtl="0" eaLnBrk="1" latinLnBrk="0" hangingPunct="1">
        <a:defRPr sz="2400" kern="1200">
          <a:solidFill>
            <a:schemeClr val="tx1"/>
          </a:solidFill>
          <a:latin typeface="+mn-lt"/>
          <a:ea typeface="+mn-ea"/>
          <a:cs typeface="+mn-cs"/>
        </a:defRPr>
      </a:lvl2pPr>
      <a:lvl3pPr marL="1217546" algn="l" defTabSz="608772" rtl="0" eaLnBrk="1" latinLnBrk="0" hangingPunct="1">
        <a:defRPr sz="2400" kern="1200">
          <a:solidFill>
            <a:schemeClr val="tx1"/>
          </a:solidFill>
          <a:latin typeface="+mn-lt"/>
          <a:ea typeface="+mn-ea"/>
          <a:cs typeface="+mn-cs"/>
        </a:defRPr>
      </a:lvl3pPr>
      <a:lvl4pPr marL="1826318" algn="l" defTabSz="608772" rtl="0" eaLnBrk="1" latinLnBrk="0" hangingPunct="1">
        <a:defRPr sz="2400" kern="1200">
          <a:solidFill>
            <a:schemeClr val="tx1"/>
          </a:solidFill>
          <a:latin typeface="+mn-lt"/>
          <a:ea typeface="+mn-ea"/>
          <a:cs typeface="+mn-cs"/>
        </a:defRPr>
      </a:lvl4pPr>
      <a:lvl5pPr marL="2435092" algn="l" defTabSz="608772" rtl="0" eaLnBrk="1" latinLnBrk="0" hangingPunct="1">
        <a:defRPr sz="2400" kern="1200">
          <a:solidFill>
            <a:schemeClr val="tx1"/>
          </a:solidFill>
          <a:latin typeface="+mn-lt"/>
          <a:ea typeface="+mn-ea"/>
          <a:cs typeface="+mn-cs"/>
        </a:defRPr>
      </a:lvl5pPr>
      <a:lvl6pPr marL="3043866" algn="l" defTabSz="608772" rtl="0" eaLnBrk="1" latinLnBrk="0" hangingPunct="1">
        <a:defRPr sz="2400" kern="1200">
          <a:solidFill>
            <a:schemeClr val="tx1"/>
          </a:solidFill>
          <a:latin typeface="+mn-lt"/>
          <a:ea typeface="+mn-ea"/>
          <a:cs typeface="+mn-cs"/>
        </a:defRPr>
      </a:lvl6pPr>
      <a:lvl7pPr marL="3652638" algn="l" defTabSz="608772" rtl="0" eaLnBrk="1" latinLnBrk="0" hangingPunct="1">
        <a:defRPr sz="2400" kern="1200">
          <a:solidFill>
            <a:schemeClr val="tx1"/>
          </a:solidFill>
          <a:latin typeface="+mn-lt"/>
          <a:ea typeface="+mn-ea"/>
          <a:cs typeface="+mn-cs"/>
        </a:defRPr>
      </a:lvl7pPr>
      <a:lvl8pPr marL="4261410" algn="l" defTabSz="608772" rtl="0" eaLnBrk="1" latinLnBrk="0" hangingPunct="1">
        <a:defRPr sz="2400" kern="1200">
          <a:solidFill>
            <a:schemeClr val="tx1"/>
          </a:solidFill>
          <a:latin typeface="+mn-lt"/>
          <a:ea typeface="+mn-ea"/>
          <a:cs typeface="+mn-cs"/>
        </a:defRPr>
      </a:lvl8pPr>
      <a:lvl9pPr marL="4870184" algn="l" defTabSz="60877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circ.ahajournals.org/content/119/11/1541"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www.pascar.org/uploads/files/Madeira_201608_SAMJ_Advice_to_health_professionals_-_Use_of_lignocaine_as_a_diluent_to_reduce_the_pain_associated_with_the_administration_of_benzathine_penicillin_G_.pdf"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circ.ahajournals.org/content/119/11/1541" TargetMode="External"/><Relationship Id="rId5" Type="http://schemas.openxmlformats.org/officeDocument/2006/relationships/image" Target="../media/image10.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doi.org/10.1161/CIRCULATIONAHA.109.19195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samj.org.za/index.php/samj/article/viewFile/1389/813"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healthdata.org/"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30774" y="7525575"/>
            <a:ext cx="11136714"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184387" y="1804266"/>
            <a:ext cx="3804063" cy="4834102"/>
          </a:xfrm>
          <a:prstGeom prst="ellipse">
            <a:avLst/>
          </a:prstGeom>
          <a:ln>
            <a:solidFill>
              <a:schemeClr val="tx1"/>
            </a:solidFill>
          </a:ln>
        </p:spPr>
      </p:pic>
      <p:sp>
        <p:nvSpPr>
          <p:cNvPr id="13" name="TextBox 12"/>
          <p:cNvSpPr txBox="1"/>
          <p:nvPr/>
        </p:nvSpPr>
        <p:spPr>
          <a:xfrm>
            <a:off x="3046164" y="423742"/>
            <a:ext cx="6080511" cy="1261884"/>
          </a:xfrm>
          <a:prstGeom prst="rect">
            <a:avLst/>
          </a:prstGeom>
          <a:noFill/>
        </p:spPr>
        <p:txBody>
          <a:bodyPr wrap="none" rtlCol="0">
            <a:spAutoFit/>
          </a:bodyPr>
          <a:lstStyle/>
          <a:p>
            <a:pPr algn="ctr"/>
            <a:endParaRPr lang="en-US" sz="3200" b="1" i="1" dirty="0">
              <a:solidFill>
                <a:schemeClr val="accent1">
                  <a:lumMod val="75000"/>
                </a:schemeClr>
              </a:solidFill>
            </a:endParaRPr>
          </a:p>
          <a:p>
            <a:pPr algn="ctr"/>
            <a:r>
              <a:rPr lang="en-US" sz="4400" b="1" i="1" dirty="0" smtClean="0">
                <a:solidFill>
                  <a:schemeClr val="accent1">
                    <a:lumMod val="75000"/>
                  </a:schemeClr>
                </a:solidFill>
              </a:rPr>
              <a:t>Rheumatic heart disease </a:t>
            </a:r>
          </a:p>
        </p:txBody>
      </p:sp>
      <p:sp>
        <p:nvSpPr>
          <p:cNvPr id="14" name="TextBox 13"/>
          <p:cNvSpPr txBox="1"/>
          <p:nvPr/>
        </p:nvSpPr>
        <p:spPr>
          <a:xfrm>
            <a:off x="4468854" y="443130"/>
            <a:ext cx="3268468" cy="646331"/>
          </a:xfrm>
          <a:prstGeom prst="rect">
            <a:avLst/>
          </a:prstGeom>
          <a:noFill/>
        </p:spPr>
        <p:txBody>
          <a:bodyPr wrap="none" rtlCol="0">
            <a:spAutoFit/>
          </a:bodyPr>
          <a:lstStyle/>
          <a:p>
            <a:pPr algn="ctr"/>
            <a:r>
              <a:rPr lang="en-US" sz="3600" b="1" i="1" dirty="0" smtClean="0">
                <a:solidFill>
                  <a:schemeClr val="accent1">
                    <a:lumMod val="75000"/>
                  </a:schemeClr>
                </a:solidFill>
              </a:rPr>
              <a:t>How to prevent</a:t>
            </a:r>
            <a:endParaRPr lang="en-US" sz="3200" b="1" i="1" dirty="0">
              <a:solidFill>
                <a:schemeClr val="accent1">
                  <a:lumMod val="75000"/>
                </a:schemeClr>
              </a:solidFill>
            </a:endParaRPr>
          </a:p>
        </p:txBody>
      </p:sp>
      <p:sp>
        <p:nvSpPr>
          <p:cNvPr id="15" name="Slide Number Placeholder 14"/>
          <p:cNvSpPr>
            <a:spLocks noGrp="1"/>
          </p:cNvSpPr>
          <p:nvPr>
            <p:ph type="sldNum" sz="quarter" idx="12"/>
          </p:nvPr>
        </p:nvSpPr>
        <p:spPr/>
        <p:txBody>
          <a:bodyPr/>
          <a:lstStyle/>
          <a:p>
            <a:fld id="{594248AA-4271-6243-B5F2-0EB5393C7224}" type="slidenum">
              <a:rPr lang="en-US" smtClean="0"/>
              <a:t>1</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424" y="7662239"/>
            <a:ext cx="1351230" cy="1351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16183" y="6845298"/>
            <a:ext cx="10940470" cy="461665"/>
          </a:xfrm>
          <a:prstGeom prst="rect">
            <a:avLst/>
          </a:prstGeom>
          <a:noFill/>
        </p:spPr>
        <p:txBody>
          <a:bodyPr wrap="square" rtlCol="0">
            <a:spAutoFit/>
          </a:bodyPr>
          <a:lstStyle/>
          <a:p>
            <a:r>
              <a:rPr lang="en-US" b="1" i="1" dirty="0">
                <a:solidFill>
                  <a:schemeClr val="accent1">
                    <a:lumMod val="75000"/>
                  </a:schemeClr>
                </a:solidFill>
              </a:rPr>
              <a:t>Training Program for Healthcare Workers (Nurses, Clinical Officers, Pharmacists, etc.)</a:t>
            </a:r>
            <a:endParaRPr lang="en-US" b="1" i="1" dirty="0">
              <a:solidFill>
                <a:schemeClr val="accent1">
                  <a:lumMod val="75000"/>
                </a:schemeClr>
              </a:solidFill>
            </a:endParaRPr>
          </a:p>
        </p:txBody>
      </p:sp>
    </p:spTree>
    <p:extLst>
      <p:ext uri="{BB962C8B-B14F-4D97-AF65-F5344CB8AC3E}">
        <p14:creationId xmlns:p14="http://schemas.microsoft.com/office/powerpoint/2010/main" val="1866279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728498" y="8459338"/>
            <a:ext cx="2841837" cy="486326"/>
          </a:xfrm>
          <a:prstGeom prst="rect">
            <a:avLst/>
          </a:prstGeom>
        </p:spPr>
        <p:txBody>
          <a:bodyPr/>
          <a:lstStyle/>
          <a:p>
            <a:pPr algn="r"/>
            <a:fld id="{594248AA-4271-6243-B5F2-0EB5393C7224}" type="slidenum">
              <a:rPr lang="en-US" smtClean="0"/>
              <a:pPr algn="r"/>
              <a:t>10</a:t>
            </a:fld>
            <a:endParaRPr lang="en-US"/>
          </a:p>
        </p:txBody>
      </p:sp>
      <p:sp>
        <p:nvSpPr>
          <p:cNvPr id="13" name="TextBox 12"/>
          <p:cNvSpPr txBox="1"/>
          <p:nvPr/>
        </p:nvSpPr>
        <p:spPr>
          <a:xfrm>
            <a:off x="998183" y="1077465"/>
            <a:ext cx="10176583" cy="1261884"/>
          </a:xfrm>
          <a:prstGeom prst="rect">
            <a:avLst/>
          </a:prstGeom>
          <a:noFill/>
        </p:spPr>
        <p:txBody>
          <a:bodyPr wrap="none" rtlCol="0">
            <a:spAutoFit/>
          </a:bodyPr>
          <a:lstStyle/>
          <a:p>
            <a:pPr algn="ctr"/>
            <a:r>
              <a:rPr lang="en-US" sz="3200" b="1" i="1" dirty="0" smtClean="0">
                <a:solidFill>
                  <a:srgbClr val="7F7F7F"/>
                </a:solidFill>
              </a:rPr>
              <a:t>To prevent RHD</a:t>
            </a:r>
          </a:p>
          <a:p>
            <a:pPr algn="ctr"/>
            <a:r>
              <a:rPr lang="en-US" sz="4400" b="1" i="1" dirty="0">
                <a:solidFill>
                  <a:schemeClr val="accent1">
                    <a:lumMod val="75000"/>
                  </a:schemeClr>
                </a:solidFill>
              </a:rPr>
              <a:t>T</a:t>
            </a:r>
            <a:r>
              <a:rPr lang="en-US" sz="4400" b="1" i="1" dirty="0" smtClean="0">
                <a:solidFill>
                  <a:schemeClr val="accent1">
                    <a:lumMod val="75000"/>
                  </a:schemeClr>
                </a:solidFill>
              </a:rPr>
              <a:t>reat strep throat promptly with penicillin</a:t>
            </a:r>
          </a:p>
        </p:txBody>
      </p:sp>
      <p:sp>
        <p:nvSpPr>
          <p:cNvPr id="6" name="TextBox 5"/>
          <p:cNvSpPr txBox="1"/>
          <p:nvPr/>
        </p:nvSpPr>
        <p:spPr>
          <a:xfrm>
            <a:off x="1266675" y="3355755"/>
            <a:ext cx="7461823" cy="1077218"/>
          </a:xfrm>
          <a:prstGeom prst="rect">
            <a:avLst/>
          </a:prstGeom>
          <a:noFill/>
        </p:spPr>
        <p:txBody>
          <a:bodyPr wrap="square" rtlCol="0">
            <a:spAutoFit/>
          </a:bodyPr>
          <a:lstStyle/>
          <a:p>
            <a:pPr>
              <a:spcBef>
                <a:spcPts val="2400"/>
              </a:spcBef>
            </a:pPr>
            <a:r>
              <a:rPr lang="en-US" sz="3200" b="1" dirty="0" smtClean="0">
                <a:solidFill>
                  <a:srgbClr val="000000"/>
                </a:solidFill>
              </a:rPr>
              <a:t>Strep throat must be treated within about 9 days in order to prevent RHD</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036348" y="2939249"/>
            <a:ext cx="1699907" cy="1859843"/>
          </a:xfrm>
          <a:prstGeom prst="rect">
            <a:avLst/>
          </a:prstGeom>
        </p:spPr>
      </p:pic>
      <p:sp>
        <p:nvSpPr>
          <p:cNvPr id="4" name="Rectangle 3"/>
          <p:cNvSpPr/>
          <p:nvPr/>
        </p:nvSpPr>
        <p:spPr>
          <a:xfrm>
            <a:off x="978066" y="2939249"/>
            <a:ext cx="10216809" cy="1904812"/>
          </a:xfrm>
          <a:prstGeom prst="rect">
            <a:avLst/>
          </a:prstGeom>
          <a:noFill/>
          <a:ln w="38100"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9568277" y="3654401"/>
            <a:ext cx="569387" cy="923330"/>
          </a:xfrm>
          <a:prstGeom prst="rect">
            <a:avLst/>
          </a:prstGeom>
          <a:solidFill>
            <a:srgbClr val="FFFFFF"/>
          </a:solidFill>
        </p:spPr>
        <p:txBody>
          <a:bodyPr wrap="none" rtlCol="0">
            <a:spAutoFit/>
          </a:bodyPr>
          <a:lstStyle/>
          <a:p>
            <a:r>
              <a:rPr lang="en-US" sz="5400" b="1" dirty="0">
                <a:latin typeface="Chalkboard"/>
                <a:cs typeface="Chalkboard"/>
              </a:rPr>
              <a:t>9</a:t>
            </a: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70" y="100734"/>
            <a:ext cx="13541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166505" y="5462410"/>
            <a:ext cx="9839930" cy="2308324"/>
          </a:xfrm>
          <a:prstGeom prst="rect">
            <a:avLst/>
          </a:prstGeom>
          <a:noFill/>
        </p:spPr>
        <p:txBody>
          <a:bodyPr wrap="square" rtlCol="0">
            <a:spAutoFit/>
          </a:bodyPr>
          <a:lstStyle/>
          <a:p>
            <a:r>
              <a:rPr lang="en-US" dirty="0" smtClean="0"/>
              <a:t>Injectable </a:t>
            </a:r>
            <a:r>
              <a:rPr lang="en-US" dirty="0"/>
              <a:t>Benzathine penicillin G should be considered for patients who are unlikely to complete a 10-day course of oral therapy and for patients with personal or family histories of rheumatic fever or RHD or environmental factors (such as crowded living conditions or low socioeconomic status) that place them at enhanced risk for rheumatic fever.*</a:t>
            </a:r>
          </a:p>
          <a:p>
            <a:endParaRPr lang="en-US" dirty="0"/>
          </a:p>
        </p:txBody>
      </p:sp>
      <p:sp>
        <p:nvSpPr>
          <p:cNvPr id="16" name="TextBox 15"/>
          <p:cNvSpPr txBox="1"/>
          <p:nvPr/>
        </p:nvSpPr>
        <p:spPr>
          <a:xfrm>
            <a:off x="2124235" y="7967276"/>
            <a:ext cx="7882599" cy="769441"/>
          </a:xfrm>
          <a:prstGeom prst="rect">
            <a:avLst/>
          </a:prstGeom>
          <a:noFill/>
          <a:ln>
            <a:solidFill>
              <a:schemeClr val="accent1"/>
            </a:solidFill>
          </a:ln>
        </p:spPr>
        <p:txBody>
          <a:bodyPr wrap="square" rtlCol="0">
            <a:spAutoFit/>
          </a:bodyPr>
          <a:lstStyle/>
          <a:p>
            <a:r>
              <a:rPr lang="en-US" sz="1100" dirty="0" smtClean="0"/>
              <a:t>* Reference:  </a:t>
            </a:r>
            <a:r>
              <a:rPr lang="en-US" sz="1100" i="1" dirty="0" smtClean="0"/>
              <a:t>Prevention </a:t>
            </a:r>
            <a:r>
              <a:rPr lang="en-US" sz="1100" i="1" dirty="0"/>
              <a:t>of Rheumatic Fever and Diagnosis and Treatment of Acute Streptococcal Pharyngitis</a:t>
            </a:r>
          </a:p>
          <a:p>
            <a:r>
              <a:rPr lang="en-US" sz="1100" dirty="0"/>
              <a:t>Michael A. Gerber, Robert S. Baltimore, Charles B. Eaton, Michael </a:t>
            </a:r>
            <a:r>
              <a:rPr lang="en-US" sz="1100" dirty="0" err="1"/>
              <a:t>Gewitz</a:t>
            </a:r>
            <a:r>
              <a:rPr lang="en-US" sz="1100" dirty="0"/>
              <a:t>, Anne H. Rowley, Stanford T. Shulman and Kathryn A. </a:t>
            </a:r>
            <a:r>
              <a:rPr lang="en-US" sz="1100" dirty="0" err="1"/>
              <a:t>Taubert</a:t>
            </a:r>
            <a:endParaRPr lang="en-US" sz="1100" dirty="0"/>
          </a:p>
          <a:p>
            <a:r>
              <a:rPr lang="en-US" sz="1100" dirty="0"/>
              <a:t>Circulation. 2009;119:1541-1551, originally published March 23, 2009 </a:t>
            </a:r>
          </a:p>
          <a:p>
            <a:r>
              <a:rPr lang="en-US" sz="1100" dirty="0">
                <a:hlinkClick r:id="rId5"/>
              </a:rPr>
              <a:t>https://doi.org/10.1161/CIRCULATIONAHA.109.191959 </a:t>
            </a:r>
            <a:endParaRPr lang="en-US" sz="1100" dirty="0"/>
          </a:p>
        </p:txBody>
      </p:sp>
      <p:sp>
        <p:nvSpPr>
          <p:cNvPr id="17" name="Rectangle 16"/>
          <p:cNvSpPr/>
          <p:nvPr/>
        </p:nvSpPr>
        <p:spPr>
          <a:xfrm>
            <a:off x="998183" y="5262364"/>
            <a:ext cx="10216809" cy="2256036"/>
          </a:xfrm>
          <a:prstGeom prst="rect">
            <a:avLst/>
          </a:prstGeom>
          <a:noFill/>
          <a:ln w="38100"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913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45205" y="2871517"/>
            <a:ext cx="7269787" cy="2123658"/>
          </a:xfrm>
          <a:prstGeom prst="rect">
            <a:avLst/>
          </a:prstGeom>
          <a:noFill/>
        </p:spPr>
        <p:txBody>
          <a:bodyPr wrap="square" rtlCol="0">
            <a:spAutoFit/>
          </a:bodyPr>
          <a:lstStyle/>
          <a:p>
            <a:pPr>
              <a:spcBef>
                <a:spcPts val="2400"/>
              </a:spcBef>
            </a:pPr>
            <a:r>
              <a:rPr lang="en-US" sz="3200" dirty="0" smtClean="0">
                <a:solidFill>
                  <a:srgbClr val="000000"/>
                </a:solidFill>
              </a:rPr>
              <a:t>Strep throat must be treated with an antibiotic.</a:t>
            </a:r>
          </a:p>
          <a:p>
            <a:pPr>
              <a:spcBef>
                <a:spcPts val="2400"/>
              </a:spcBef>
            </a:pPr>
            <a:r>
              <a:rPr lang="en-US" sz="3200" b="1" dirty="0" smtClean="0">
                <a:solidFill>
                  <a:srgbClr val="000000"/>
                </a:solidFill>
              </a:rPr>
              <a:t>Penicillin is the preferred antibiotic.</a:t>
            </a:r>
            <a:r>
              <a:rPr lang="en-US" sz="800" b="1" dirty="0" smtClean="0">
                <a:solidFill>
                  <a:srgbClr val="000000"/>
                </a:solidFill>
              </a:rPr>
              <a:t/>
            </a:r>
            <a:br>
              <a:rPr lang="en-US" sz="800" b="1" dirty="0" smtClean="0">
                <a:solidFill>
                  <a:srgbClr val="000000"/>
                </a:solidFill>
              </a:rPr>
            </a:br>
            <a:endParaRPr lang="en-US" sz="1600" i="1" dirty="0" smtClean="0">
              <a:solidFill>
                <a:srgbClr val="000000"/>
              </a:solidFill>
            </a:endParaRPr>
          </a:p>
        </p:txBody>
      </p:sp>
      <p:sp>
        <p:nvSpPr>
          <p:cNvPr id="5" name="Slide Number Placeholder 4"/>
          <p:cNvSpPr>
            <a:spLocks noGrp="1"/>
          </p:cNvSpPr>
          <p:nvPr>
            <p:ph type="sldNum" sz="quarter" idx="4294967295"/>
          </p:nvPr>
        </p:nvSpPr>
        <p:spPr>
          <a:xfrm>
            <a:off x="8728498" y="8459338"/>
            <a:ext cx="2841837" cy="486326"/>
          </a:xfrm>
          <a:prstGeom prst="rect">
            <a:avLst/>
          </a:prstGeom>
        </p:spPr>
        <p:txBody>
          <a:bodyPr/>
          <a:lstStyle/>
          <a:p>
            <a:pPr algn="r"/>
            <a:fld id="{594248AA-4271-6243-B5F2-0EB5393C7224}" type="slidenum">
              <a:rPr lang="en-US" smtClean="0"/>
              <a:pPr algn="r"/>
              <a:t>11</a:t>
            </a:fld>
            <a:endParaRPr lang="en-US"/>
          </a:p>
        </p:txBody>
      </p:sp>
      <p:sp>
        <p:nvSpPr>
          <p:cNvPr id="13" name="TextBox 12"/>
          <p:cNvSpPr txBox="1"/>
          <p:nvPr/>
        </p:nvSpPr>
        <p:spPr>
          <a:xfrm>
            <a:off x="998183" y="861565"/>
            <a:ext cx="10176583" cy="1261884"/>
          </a:xfrm>
          <a:prstGeom prst="rect">
            <a:avLst/>
          </a:prstGeom>
          <a:noFill/>
        </p:spPr>
        <p:txBody>
          <a:bodyPr wrap="none" rtlCol="0">
            <a:spAutoFit/>
          </a:bodyPr>
          <a:lstStyle/>
          <a:p>
            <a:pPr algn="ctr"/>
            <a:r>
              <a:rPr lang="en-US" sz="3200" b="1" i="1" dirty="0" smtClean="0">
                <a:solidFill>
                  <a:srgbClr val="7F7F7F"/>
                </a:solidFill>
              </a:rPr>
              <a:t>To prevent RHD</a:t>
            </a:r>
          </a:p>
          <a:p>
            <a:pPr algn="ctr"/>
            <a:r>
              <a:rPr lang="en-US" sz="4400" b="1" i="1" dirty="0">
                <a:solidFill>
                  <a:schemeClr val="accent1">
                    <a:lumMod val="75000"/>
                  </a:schemeClr>
                </a:solidFill>
              </a:rPr>
              <a:t>T</a:t>
            </a:r>
            <a:r>
              <a:rPr lang="en-US" sz="4400" b="1" i="1" dirty="0" smtClean="0">
                <a:solidFill>
                  <a:schemeClr val="accent1">
                    <a:lumMod val="75000"/>
                  </a:schemeClr>
                </a:solidFill>
              </a:rPr>
              <a:t>reat strep throat promptly with penicillin</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32870" y="2674708"/>
            <a:ext cx="2581445" cy="2301331"/>
          </a:xfrm>
          <a:prstGeom prst="rect">
            <a:avLst/>
          </a:prstGeom>
        </p:spPr>
      </p:pic>
      <p:sp>
        <p:nvSpPr>
          <p:cNvPr id="12" name="Rectangle 11"/>
          <p:cNvSpPr/>
          <p:nvPr/>
        </p:nvSpPr>
        <p:spPr>
          <a:xfrm>
            <a:off x="998183" y="2343677"/>
            <a:ext cx="10216809" cy="2952223"/>
          </a:xfrm>
          <a:prstGeom prst="rect">
            <a:avLst/>
          </a:prstGeom>
          <a:noFill/>
          <a:ln w="38100"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70" y="100734"/>
            <a:ext cx="13541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124235" y="7967276"/>
            <a:ext cx="8023065" cy="769441"/>
          </a:xfrm>
          <a:prstGeom prst="rect">
            <a:avLst/>
          </a:prstGeom>
          <a:noFill/>
          <a:ln>
            <a:solidFill>
              <a:schemeClr val="accent1"/>
            </a:solidFill>
          </a:ln>
        </p:spPr>
        <p:txBody>
          <a:bodyPr wrap="square" rtlCol="0">
            <a:spAutoFit/>
          </a:bodyPr>
          <a:lstStyle/>
          <a:p>
            <a:r>
              <a:rPr lang="en-US" sz="1100" dirty="0" smtClean="0"/>
              <a:t>* Reference:  </a:t>
            </a:r>
            <a:r>
              <a:rPr lang="en-US" sz="1100" i="1" dirty="0"/>
              <a:t>Advice to health professionals: Use of lignocaine as a diluent to reduce the pain associated with the administration of benzathine penicillin </a:t>
            </a:r>
            <a:r>
              <a:rPr lang="en-US" sz="1100" i="1" dirty="0" smtClean="0"/>
              <a:t>G</a:t>
            </a:r>
            <a:r>
              <a:rPr lang="en-US" sz="1100" dirty="0" smtClean="0"/>
              <a:t>.  </a:t>
            </a:r>
            <a:r>
              <a:rPr lang="pt-BR" sz="1100" dirty="0" smtClean="0"/>
              <a:t>Geoffrey </a:t>
            </a:r>
            <a:r>
              <a:rPr lang="pt-BR" sz="1100" dirty="0"/>
              <a:t>Madeira, Ana Olga </a:t>
            </a:r>
            <a:r>
              <a:rPr lang="pt-BR" sz="1100" dirty="0" smtClean="0"/>
              <a:t>Mocumbi, Bongani Mayosi .  </a:t>
            </a:r>
            <a:r>
              <a:rPr lang="en-US" sz="1100" dirty="0" smtClean="0"/>
              <a:t>S </a:t>
            </a:r>
            <a:r>
              <a:rPr lang="en-US" sz="1100" dirty="0" err="1"/>
              <a:t>Afr</a:t>
            </a:r>
            <a:r>
              <a:rPr lang="en-US" sz="1100" dirty="0"/>
              <a:t> Med J 2016;106(7):742. </a:t>
            </a:r>
            <a:r>
              <a:rPr lang="en-US" sz="1100" dirty="0" smtClean="0"/>
              <a:t>DOI:10.7196/SAMJ.2016.v106i7.10864   </a:t>
            </a:r>
            <a:r>
              <a:rPr lang="en-US" sz="1100" dirty="0">
                <a:hlinkClick r:id="rId5"/>
              </a:rPr>
              <a:t>http://www.pascar.org/uploads/files/Madeira_201608_SAMJ_Advice_to_health_professionals_-_Use_of_lignocaine_as_a_diluent_to_reduce_the_pain_associated_with_the_administration_of_benzathine_penicillin_G_.pdf</a:t>
            </a:r>
            <a:endParaRPr lang="en-US" sz="1100" dirty="0"/>
          </a:p>
        </p:txBody>
      </p:sp>
      <p:sp>
        <p:nvSpPr>
          <p:cNvPr id="15" name="Rectangle 14"/>
          <p:cNvSpPr/>
          <p:nvPr/>
        </p:nvSpPr>
        <p:spPr>
          <a:xfrm>
            <a:off x="998183" y="5549900"/>
            <a:ext cx="10216819" cy="2120900"/>
          </a:xfrm>
          <a:prstGeom prst="rect">
            <a:avLst/>
          </a:prstGeom>
          <a:noFill/>
          <a:ln w="38100"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135827" y="5861378"/>
            <a:ext cx="9941530" cy="1569660"/>
          </a:xfrm>
          <a:prstGeom prst="rect">
            <a:avLst/>
          </a:prstGeom>
          <a:noFill/>
        </p:spPr>
        <p:txBody>
          <a:bodyPr wrap="square" rtlCol="0">
            <a:spAutoFit/>
          </a:bodyPr>
          <a:lstStyle/>
          <a:p>
            <a:r>
              <a:rPr lang="en-US" dirty="0"/>
              <a:t>Pain is one of the major problems when intramuscular BPG is given. </a:t>
            </a:r>
            <a:r>
              <a:rPr lang="en-US" dirty="0" smtClean="0"/>
              <a:t> Health </a:t>
            </a:r>
            <a:r>
              <a:rPr lang="en-US" dirty="0"/>
              <a:t>professionals who administer intramuscular BPG on a regular basis </a:t>
            </a:r>
            <a:r>
              <a:rPr lang="en-US" dirty="0" smtClean="0"/>
              <a:t>should consider </a:t>
            </a:r>
            <a:r>
              <a:rPr lang="en-US" dirty="0"/>
              <a:t>using 1% lignocaine hydrochloride as a diluent instead of sterile water in order to </a:t>
            </a:r>
            <a:r>
              <a:rPr lang="en-US" dirty="0" err="1"/>
              <a:t>minimise</a:t>
            </a:r>
            <a:r>
              <a:rPr lang="en-US" dirty="0"/>
              <a:t> the pain of </a:t>
            </a:r>
            <a:r>
              <a:rPr lang="en-US" dirty="0" smtClean="0"/>
              <a:t>injection.</a:t>
            </a:r>
            <a:endParaRPr lang="en-US" dirty="0"/>
          </a:p>
        </p:txBody>
      </p:sp>
    </p:spTree>
    <p:extLst>
      <p:ext uri="{BB962C8B-B14F-4D97-AF65-F5344CB8AC3E}">
        <p14:creationId xmlns:p14="http://schemas.microsoft.com/office/powerpoint/2010/main" val="1044317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own Arrow 15"/>
          <p:cNvSpPr/>
          <p:nvPr/>
        </p:nvSpPr>
        <p:spPr>
          <a:xfrm>
            <a:off x="8393578" y="6369884"/>
            <a:ext cx="1172290" cy="940313"/>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231921" y="2683619"/>
            <a:ext cx="5176143" cy="3816429"/>
          </a:xfrm>
          <a:prstGeom prst="rect">
            <a:avLst/>
          </a:prstGeom>
          <a:solidFill>
            <a:schemeClr val="bg1">
              <a:lumMod val="50000"/>
            </a:schemeClr>
          </a:solidFill>
        </p:spPr>
        <p:txBody>
          <a:bodyPr wrap="square" rtlCol="0">
            <a:spAutoFit/>
          </a:bodyPr>
          <a:lstStyle/>
          <a:p>
            <a:r>
              <a:rPr lang="en-US" sz="3200" b="1" dirty="0" smtClean="0"/>
              <a:t>		Signs of viral </a:t>
            </a:r>
          </a:p>
          <a:p>
            <a:r>
              <a:rPr lang="en-US" sz="3200" b="1" dirty="0"/>
              <a:t>	</a:t>
            </a:r>
            <a:r>
              <a:rPr lang="en-US" sz="3200" b="1" dirty="0" smtClean="0"/>
              <a:t>	sore throat:</a:t>
            </a:r>
          </a:p>
          <a:p>
            <a:endParaRPr lang="en-US" sz="1800" b="1" dirty="0" smtClean="0"/>
          </a:p>
          <a:p>
            <a:pPr lvl="1"/>
            <a:r>
              <a:rPr lang="en-US" sz="3200" b="1" dirty="0">
                <a:solidFill>
                  <a:schemeClr val="bg1"/>
                </a:solidFill>
              </a:rPr>
              <a:t>	</a:t>
            </a:r>
            <a:r>
              <a:rPr lang="en-US" sz="3200" b="1" dirty="0" smtClean="0">
                <a:solidFill>
                  <a:schemeClr val="bg1"/>
                </a:solidFill>
              </a:rPr>
              <a:t>Runny nose</a:t>
            </a:r>
          </a:p>
          <a:p>
            <a:pPr lvl="1"/>
            <a:r>
              <a:rPr lang="en-US" sz="3200" b="1" dirty="0">
                <a:solidFill>
                  <a:schemeClr val="bg1"/>
                </a:solidFill>
              </a:rPr>
              <a:t>	</a:t>
            </a:r>
            <a:r>
              <a:rPr lang="en-US" sz="3200" b="1" dirty="0" smtClean="0">
                <a:solidFill>
                  <a:schemeClr val="bg1"/>
                </a:solidFill>
              </a:rPr>
              <a:t>Cough</a:t>
            </a:r>
          </a:p>
          <a:p>
            <a:pPr lvl="1"/>
            <a:r>
              <a:rPr lang="en-US" sz="3200" b="1" dirty="0" smtClean="0">
                <a:solidFill>
                  <a:schemeClr val="bg1"/>
                </a:solidFill>
              </a:rPr>
              <a:t>	Itchy, watery eyes</a:t>
            </a:r>
          </a:p>
          <a:p>
            <a:pPr lvl="1"/>
            <a:r>
              <a:rPr lang="en-US" sz="3200" b="1" dirty="0">
                <a:solidFill>
                  <a:schemeClr val="bg1"/>
                </a:solidFill>
              </a:rPr>
              <a:t>	</a:t>
            </a:r>
            <a:r>
              <a:rPr lang="en-US" sz="3200" b="1" dirty="0" smtClean="0">
                <a:solidFill>
                  <a:schemeClr val="bg1"/>
                </a:solidFill>
              </a:rPr>
              <a:t>Fever (nonspecific)</a:t>
            </a:r>
          </a:p>
          <a:p>
            <a:pPr lvl="1"/>
            <a:r>
              <a:rPr lang="en-US" sz="3200" b="1" dirty="0">
                <a:solidFill>
                  <a:schemeClr val="bg1"/>
                </a:solidFill>
              </a:rPr>
              <a:t>	</a:t>
            </a:r>
            <a:r>
              <a:rPr lang="en-US" sz="3200" b="1" dirty="0" smtClean="0">
                <a:solidFill>
                  <a:schemeClr val="bg1"/>
                </a:solidFill>
              </a:rPr>
              <a:t>Sick family members</a:t>
            </a:r>
          </a:p>
        </p:txBody>
      </p:sp>
      <p:sp>
        <p:nvSpPr>
          <p:cNvPr id="2" name="Down Arrow 1"/>
          <p:cNvSpPr/>
          <p:nvPr/>
        </p:nvSpPr>
        <p:spPr>
          <a:xfrm>
            <a:off x="2929239" y="6369884"/>
            <a:ext cx="1172290" cy="940313"/>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40508" y="2683619"/>
            <a:ext cx="5126126" cy="3816429"/>
          </a:xfrm>
          <a:prstGeom prst="rect">
            <a:avLst/>
          </a:prstGeom>
          <a:solidFill>
            <a:srgbClr val="FF0000"/>
          </a:solidFill>
        </p:spPr>
        <p:txBody>
          <a:bodyPr wrap="square" rtlCol="0">
            <a:spAutoFit/>
          </a:bodyPr>
          <a:lstStyle/>
          <a:p>
            <a:r>
              <a:rPr lang="en-US" sz="3200" b="1" dirty="0" smtClean="0"/>
              <a:t>Signs of bacterial </a:t>
            </a:r>
          </a:p>
          <a:p>
            <a:r>
              <a:rPr lang="en-US" sz="3200" b="1" dirty="0" smtClean="0"/>
              <a:t>(strep) sore throat:</a:t>
            </a:r>
          </a:p>
          <a:p>
            <a:endParaRPr lang="en-US" sz="1800" b="1" dirty="0" smtClean="0"/>
          </a:p>
          <a:p>
            <a:r>
              <a:rPr lang="en-US" sz="3200" b="1" dirty="0" smtClean="0">
                <a:solidFill>
                  <a:schemeClr val="bg1"/>
                </a:solidFill>
              </a:rPr>
              <a:t>Red throat</a:t>
            </a:r>
          </a:p>
          <a:p>
            <a:r>
              <a:rPr lang="en-US" sz="3200" b="1" dirty="0" smtClean="0">
                <a:solidFill>
                  <a:schemeClr val="bg1"/>
                </a:solidFill>
              </a:rPr>
              <a:t>White patches on tonsils</a:t>
            </a:r>
          </a:p>
          <a:p>
            <a:r>
              <a:rPr lang="en-US" sz="3200" b="1" dirty="0" smtClean="0">
                <a:solidFill>
                  <a:schemeClr val="bg1"/>
                </a:solidFill>
              </a:rPr>
              <a:t>Tender, swollen glands</a:t>
            </a:r>
          </a:p>
          <a:p>
            <a:r>
              <a:rPr lang="en-US" sz="3200" b="1" dirty="0" smtClean="0">
                <a:solidFill>
                  <a:schemeClr val="bg1"/>
                </a:solidFill>
              </a:rPr>
              <a:t>Scarlet fever rash</a:t>
            </a:r>
          </a:p>
          <a:p>
            <a:r>
              <a:rPr lang="en-US" sz="3200" b="1" dirty="0" smtClean="0">
                <a:solidFill>
                  <a:schemeClr val="bg1"/>
                </a:solidFill>
              </a:rPr>
              <a:t>Abdominal pain</a:t>
            </a:r>
            <a:endParaRPr lang="en-US" dirty="0" smtClean="0">
              <a:solidFill>
                <a:schemeClr val="bg1"/>
              </a:solidFill>
            </a:endParaRPr>
          </a:p>
        </p:txBody>
      </p:sp>
      <p:sp>
        <p:nvSpPr>
          <p:cNvPr id="5" name="Slide Number Placeholder 4"/>
          <p:cNvSpPr>
            <a:spLocks noGrp="1"/>
          </p:cNvSpPr>
          <p:nvPr>
            <p:ph type="sldNum" sz="quarter" idx="12"/>
          </p:nvPr>
        </p:nvSpPr>
        <p:spPr/>
        <p:txBody>
          <a:bodyPr/>
          <a:lstStyle/>
          <a:p>
            <a:fld id="{594248AA-4271-6243-B5F2-0EB5393C7224}" type="slidenum">
              <a:rPr lang="en-US" smtClean="0"/>
              <a:t>12</a:t>
            </a:fld>
            <a:endParaRPr lang="en-US"/>
          </a:p>
        </p:txBody>
      </p:sp>
      <p:sp>
        <p:nvSpPr>
          <p:cNvPr id="10" name="TextBox 9"/>
          <p:cNvSpPr txBox="1"/>
          <p:nvPr/>
        </p:nvSpPr>
        <p:spPr>
          <a:xfrm>
            <a:off x="861136" y="899665"/>
            <a:ext cx="10450723" cy="1261884"/>
          </a:xfrm>
          <a:prstGeom prst="rect">
            <a:avLst/>
          </a:prstGeom>
          <a:noFill/>
        </p:spPr>
        <p:txBody>
          <a:bodyPr wrap="none" rtlCol="0">
            <a:spAutoFit/>
          </a:bodyPr>
          <a:lstStyle/>
          <a:p>
            <a:pPr algn="ctr"/>
            <a:r>
              <a:rPr lang="en-US" sz="3200" b="1" i="1" dirty="0" smtClean="0">
                <a:solidFill>
                  <a:srgbClr val="7F7F7F"/>
                </a:solidFill>
              </a:rPr>
              <a:t>Comparing bacterial and viral sore throat</a:t>
            </a:r>
          </a:p>
          <a:p>
            <a:pPr algn="ctr"/>
            <a:r>
              <a:rPr lang="en-US" sz="4400" b="1" i="1" dirty="0" smtClean="0">
                <a:solidFill>
                  <a:schemeClr val="accent1">
                    <a:lumMod val="75000"/>
                  </a:schemeClr>
                </a:solidFill>
              </a:rPr>
              <a:t>Give penicillin only for bacterial sore throat</a:t>
            </a:r>
          </a:p>
        </p:txBody>
      </p:sp>
      <p:grpSp>
        <p:nvGrpSpPr>
          <p:cNvPr id="9" name="Group 8"/>
          <p:cNvGrpSpPr>
            <a:grpSpLocks noChangeAspect="1"/>
          </p:cNvGrpSpPr>
          <p:nvPr/>
        </p:nvGrpSpPr>
        <p:grpSpPr>
          <a:xfrm>
            <a:off x="4947887" y="2125647"/>
            <a:ext cx="2458551" cy="6819394"/>
            <a:chOff x="2823184" y="3075103"/>
            <a:chExt cx="1138374" cy="3157581"/>
          </a:xfrm>
        </p:grpSpPr>
        <p:pic>
          <p:nvPicPr>
            <p:cNvPr id="11" name="Picture 10"/>
            <p:cNvPicPr>
              <a:picLocks noChangeAspect="1"/>
            </p:cNvPicPr>
            <p:nvPr/>
          </p:nvPicPr>
          <p:blipFill>
            <a:blip r:embed="rId2"/>
            <a:stretch>
              <a:fillRect/>
            </a:stretch>
          </p:blipFill>
          <p:spPr>
            <a:xfrm>
              <a:off x="2823184" y="3075103"/>
              <a:ext cx="1138374" cy="3157581"/>
            </a:xfrm>
            <a:prstGeom prst="rect">
              <a:avLst/>
            </a:prstGeom>
          </p:spPr>
        </p:pic>
        <p:sp>
          <p:nvSpPr>
            <p:cNvPr id="12" name="32-Point Star 11"/>
            <p:cNvSpPr>
              <a:spLocks noChangeAspect="1"/>
            </p:cNvSpPr>
            <p:nvPr/>
          </p:nvSpPr>
          <p:spPr>
            <a:xfrm>
              <a:off x="3246865" y="3607732"/>
              <a:ext cx="210369" cy="209587"/>
            </a:xfrm>
            <a:prstGeom prst="star32">
              <a:avLst/>
            </a:prstGeom>
            <a:solidFill>
              <a:srgbClr val="FF0000">
                <a:alpha val="5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TextBox 3"/>
          <p:cNvSpPr txBox="1"/>
          <p:nvPr/>
        </p:nvSpPr>
        <p:spPr>
          <a:xfrm>
            <a:off x="1515600" y="7248977"/>
            <a:ext cx="3988259" cy="1077218"/>
          </a:xfrm>
          <a:prstGeom prst="rect">
            <a:avLst/>
          </a:prstGeom>
          <a:noFill/>
        </p:spPr>
        <p:txBody>
          <a:bodyPr wrap="square" rtlCol="0">
            <a:spAutoFit/>
          </a:bodyPr>
          <a:lstStyle/>
          <a:p>
            <a:pPr algn="ctr"/>
            <a:r>
              <a:rPr lang="en-US" sz="3200" b="1" i="1" dirty="0"/>
              <a:t>T</a:t>
            </a:r>
            <a:r>
              <a:rPr lang="en-US" sz="3200" b="1" i="1" dirty="0" smtClean="0"/>
              <a:t>reatment with penicillin is needed</a:t>
            </a:r>
            <a:endParaRPr lang="en-US" sz="3200" b="1" i="1" dirty="0"/>
          </a:p>
        </p:txBody>
      </p:sp>
      <p:sp>
        <p:nvSpPr>
          <p:cNvPr id="17" name="TextBox 16"/>
          <p:cNvSpPr txBox="1"/>
          <p:nvPr/>
        </p:nvSpPr>
        <p:spPr>
          <a:xfrm>
            <a:off x="7357594" y="7248977"/>
            <a:ext cx="3300841" cy="1077218"/>
          </a:xfrm>
          <a:prstGeom prst="rect">
            <a:avLst/>
          </a:prstGeom>
          <a:noFill/>
        </p:spPr>
        <p:txBody>
          <a:bodyPr wrap="square" rtlCol="0">
            <a:spAutoFit/>
          </a:bodyPr>
          <a:lstStyle/>
          <a:p>
            <a:pPr algn="ctr"/>
            <a:r>
              <a:rPr lang="en-US" sz="3200" b="1" i="1" dirty="0" smtClean="0"/>
              <a:t>No antibiotic treatment needed</a:t>
            </a:r>
            <a:endParaRPr lang="en-US" sz="3200" b="1" i="1"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70" y="100734"/>
            <a:ext cx="13541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836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38881" y="658365"/>
            <a:ext cx="9095182" cy="1261884"/>
          </a:xfrm>
          <a:prstGeom prst="rect">
            <a:avLst/>
          </a:prstGeom>
          <a:noFill/>
        </p:spPr>
        <p:txBody>
          <a:bodyPr wrap="none" rtlCol="0">
            <a:spAutoFit/>
          </a:bodyPr>
          <a:lstStyle/>
          <a:p>
            <a:pPr algn="ctr"/>
            <a:r>
              <a:rPr lang="en-US" sz="3200" b="1" i="1" dirty="0" smtClean="0">
                <a:solidFill>
                  <a:srgbClr val="7F7F7F"/>
                </a:solidFill>
              </a:rPr>
              <a:t>How to prevent further infections and heart damage</a:t>
            </a:r>
          </a:p>
          <a:p>
            <a:pPr algn="ctr"/>
            <a:r>
              <a:rPr lang="en-US" sz="4400" b="1" i="1" dirty="0" smtClean="0">
                <a:solidFill>
                  <a:schemeClr val="accent1">
                    <a:lumMod val="75000"/>
                  </a:schemeClr>
                </a:solidFill>
              </a:rPr>
              <a:t>Give </a:t>
            </a:r>
            <a:r>
              <a:rPr lang="en-US" sz="4400" b="1" i="1" dirty="0">
                <a:solidFill>
                  <a:schemeClr val="accent1">
                    <a:lumMod val="75000"/>
                  </a:schemeClr>
                </a:solidFill>
              </a:rPr>
              <a:t>a</a:t>
            </a:r>
            <a:r>
              <a:rPr lang="en-US" sz="4400" b="1" i="1" dirty="0" smtClean="0">
                <a:solidFill>
                  <a:schemeClr val="accent1">
                    <a:lumMod val="75000"/>
                  </a:schemeClr>
                </a:solidFill>
              </a:rPr>
              <a:t> penicillin injection or tablets</a:t>
            </a:r>
          </a:p>
        </p:txBody>
      </p:sp>
      <p:sp>
        <p:nvSpPr>
          <p:cNvPr id="3" name="TextBox 2"/>
          <p:cNvSpPr txBox="1"/>
          <p:nvPr/>
        </p:nvSpPr>
        <p:spPr>
          <a:xfrm>
            <a:off x="949382" y="1942493"/>
            <a:ext cx="7481629" cy="2554545"/>
          </a:xfrm>
          <a:prstGeom prst="rect">
            <a:avLst/>
          </a:prstGeom>
          <a:solidFill>
            <a:schemeClr val="accent1">
              <a:lumMod val="75000"/>
            </a:schemeClr>
          </a:solidFill>
          <a:ln>
            <a:solidFill>
              <a:schemeClr val="tx1"/>
            </a:solidFill>
          </a:ln>
        </p:spPr>
        <p:txBody>
          <a:bodyPr wrap="square" rtlCol="0">
            <a:spAutoFit/>
          </a:bodyPr>
          <a:lstStyle/>
          <a:p>
            <a:r>
              <a:rPr lang="en-US" sz="3200" b="1" dirty="0" smtClean="0">
                <a:solidFill>
                  <a:schemeClr val="bg1"/>
                </a:solidFill>
              </a:rPr>
              <a:t>IM Injection – One dose</a:t>
            </a:r>
          </a:p>
          <a:p>
            <a:r>
              <a:rPr lang="en-US" sz="3200" b="1" dirty="0" smtClean="0">
                <a:solidFill>
                  <a:schemeClr val="bg1"/>
                </a:solidFill>
              </a:rPr>
              <a:t>Benzathine Penicillin *</a:t>
            </a:r>
            <a:r>
              <a:rPr lang="en-US" sz="3200" b="1" baseline="30000" dirty="0" smtClean="0">
                <a:solidFill>
                  <a:schemeClr val="bg1"/>
                </a:solidFill>
              </a:rPr>
              <a:t>1</a:t>
            </a:r>
          </a:p>
          <a:p>
            <a:endParaRPr lang="en-US" sz="3200" b="1" dirty="0">
              <a:solidFill>
                <a:schemeClr val="bg1"/>
              </a:solidFill>
            </a:endParaRPr>
          </a:p>
          <a:p>
            <a:r>
              <a:rPr lang="en-US" sz="3200" dirty="0" smtClean="0">
                <a:solidFill>
                  <a:schemeClr val="bg1"/>
                </a:solidFill>
              </a:rPr>
              <a:t>&lt;30 kg: 600,000 units</a:t>
            </a:r>
          </a:p>
          <a:p>
            <a:r>
              <a:rPr lang="en-US" sz="3200" dirty="0" smtClean="0">
                <a:solidFill>
                  <a:schemeClr val="bg1"/>
                </a:solidFill>
              </a:rPr>
              <a:t>&gt;30 kg: 1.2 million units</a:t>
            </a:r>
            <a:endParaRPr lang="en-US" sz="3200" dirty="0">
              <a:solidFill>
                <a:schemeClr val="bg1"/>
              </a:solidFill>
            </a:endParaRPr>
          </a:p>
        </p:txBody>
      </p:sp>
      <p:sp>
        <p:nvSpPr>
          <p:cNvPr id="7" name="Rectangle 6"/>
          <p:cNvSpPr/>
          <p:nvPr/>
        </p:nvSpPr>
        <p:spPr>
          <a:xfrm>
            <a:off x="949383" y="1942493"/>
            <a:ext cx="10054912" cy="255454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835083" y="7329714"/>
            <a:ext cx="4657509" cy="1323439"/>
          </a:xfrm>
          <a:prstGeom prst="rect">
            <a:avLst/>
          </a:prstGeom>
          <a:noFill/>
        </p:spPr>
        <p:txBody>
          <a:bodyPr wrap="square" rtlCol="0">
            <a:spAutoFit/>
          </a:bodyPr>
          <a:lstStyle/>
          <a:p>
            <a:r>
              <a:rPr lang="en-US" sz="1600" i="1" dirty="0"/>
              <a:t>* No </a:t>
            </a:r>
            <a:r>
              <a:rPr lang="en-US" sz="1600" i="1" dirty="0" smtClean="0"/>
              <a:t>test dose is needed.</a:t>
            </a:r>
          </a:p>
          <a:p>
            <a:r>
              <a:rPr lang="en-US" sz="1600" i="1" dirty="0" smtClean="0"/>
              <a:t>*The patient does not need to take extra food </a:t>
            </a:r>
          </a:p>
          <a:p>
            <a:r>
              <a:rPr lang="en-US" sz="1600" i="1" dirty="0" smtClean="0"/>
              <a:t>before the injection.</a:t>
            </a:r>
          </a:p>
          <a:p>
            <a:r>
              <a:rPr lang="en-US" sz="1600" i="1" dirty="0" smtClean="0"/>
              <a:t>*Patients do not develop resistance to </a:t>
            </a:r>
          </a:p>
          <a:p>
            <a:r>
              <a:rPr lang="en-US" sz="1600" i="1" dirty="0" smtClean="0"/>
              <a:t>Benzathine Penicillin</a:t>
            </a:r>
            <a:endParaRPr lang="en-US" sz="1600" i="1" dirty="0"/>
          </a:p>
        </p:txBody>
      </p:sp>
      <p:sp>
        <p:nvSpPr>
          <p:cNvPr id="8" name="TextBox 7"/>
          <p:cNvSpPr txBox="1"/>
          <p:nvPr/>
        </p:nvSpPr>
        <p:spPr>
          <a:xfrm>
            <a:off x="949384" y="4690362"/>
            <a:ext cx="7499408" cy="2554545"/>
          </a:xfrm>
          <a:prstGeom prst="rect">
            <a:avLst/>
          </a:prstGeom>
          <a:solidFill>
            <a:schemeClr val="accent1">
              <a:lumMod val="75000"/>
            </a:schemeClr>
          </a:solidFill>
        </p:spPr>
        <p:txBody>
          <a:bodyPr wrap="square" rtlCol="0">
            <a:spAutoFit/>
          </a:bodyPr>
          <a:lstStyle/>
          <a:p>
            <a:r>
              <a:rPr lang="en-US" sz="3200" b="1" dirty="0" smtClean="0">
                <a:solidFill>
                  <a:schemeClr val="bg1"/>
                </a:solidFill>
              </a:rPr>
              <a:t>Oral dose Penicillin V –</a:t>
            </a:r>
          </a:p>
          <a:p>
            <a:r>
              <a:rPr lang="en-US" sz="3200" b="1" dirty="0">
                <a:solidFill>
                  <a:schemeClr val="bg1"/>
                </a:solidFill>
              </a:rPr>
              <a:t>Duration:  10 </a:t>
            </a:r>
            <a:r>
              <a:rPr lang="en-US" sz="3200" b="1" dirty="0" smtClean="0">
                <a:solidFill>
                  <a:schemeClr val="bg1"/>
                </a:solidFill>
              </a:rPr>
              <a:t>days </a:t>
            </a:r>
            <a:r>
              <a:rPr lang="en-US" sz="3200" b="1" baseline="30000" dirty="0" smtClean="0">
                <a:solidFill>
                  <a:schemeClr val="bg1"/>
                </a:solidFill>
              </a:rPr>
              <a:t>1</a:t>
            </a:r>
          </a:p>
          <a:p>
            <a:endParaRPr lang="en-US" sz="3200" b="1" dirty="0" smtClean="0">
              <a:solidFill>
                <a:schemeClr val="bg1"/>
              </a:solidFill>
            </a:endParaRPr>
          </a:p>
          <a:p>
            <a:r>
              <a:rPr lang="en-US" sz="3200" dirty="0" smtClean="0">
                <a:solidFill>
                  <a:schemeClr val="bg1"/>
                </a:solidFill>
              </a:rPr>
              <a:t>&lt;27kg: 250mg 2-3 times per day</a:t>
            </a:r>
          </a:p>
          <a:p>
            <a:r>
              <a:rPr lang="en-US" sz="3200" dirty="0" smtClean="0">
                <a:solidFill>
                  <a:schemeClr val="bg1"/>
                </a:solidFill>
              </a:rPr>
              <a:t>&gt;27kg: 500mg 2-3 times day</a:t>
            </a:r>
          </a:p>
        </p:txBody>
      </p:sp>
      <p:sp>
        <p:nvSpPr>
          <p:cNvPr id="9" name="Rectangle 8"/>
          <p:cNvSpPr/>
          <p:nvPr/>
        </p:nvSpPr>
        <p:spPr>
          <a:xfrm>
            <a:off x="936681" y="4686393"/>
            <a:ext cx="9111823" cy="254870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Image result for drawing of penicillin tabl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792" y="4694331"/>
            <a:ext cx="2555503" cy="25447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Image result for drawing of syrin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1011" y="2101159"/>
            <a:ext cx="2542804" cy="20261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70" y="100734"/>
            <a:ext cx="13541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594248AA-4271-6243-B5F2-0EB5393C7224}" type="slidenum">
              <a:rPr lang="en-US" smtClean="0"/>
              <a:t>13</a:t>
            </a:fld>
            <a:endParaRPr lang="en-US"/>
          </a:p>
        </p:txBody>
      </p:sp>
      <p:cxnSp>
        <p:nvCxnSpPr>
          <p:cNvPr id="6" name="Straight Connector 5"/>
          <p:cNvCxnSpPr/>
          <p:nvPr/>
        </p:nvCxnSpPr>
        <p:spPr>
          <a:xfrm>
            <a:off x="8431011" y="1942493"/>
            <a:ext cx="17781" cy="25545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5022693" y="7460518"/>
            <a:ext cx="5975508" cy="1107996"/>
          </a:xfrm>
          <a:prstGeom prst="rect">
            <a:avLst/>
          </a:prstGeom>
          <a:ln>
            <a:solidFill>
              <a:schemeClr val="accent1"/>
            </a:solidFill>
          </a:ln>
        </p:spPr>
        <p:txBody>
          <a:bodyPr wrap="square">
            <a:spAutoFit/>
          </a:bodyPr>
          <a:lstStyle/>
          <a:p>
            <a:r>
              <a:rPr lang="en-US" sz="1100" baseline="30000" dirty="0" smtClean="0"/>
              <a:t>1</a:t>
            </a:r>
            <a:r>
              <a:rPr lang="en-US" sz="1100" dirty="0" smtClean="0"/>
              <a:t>Reference:  Prevention </a:t>
            </a:r>
            <a:r>
              <a:rPr lang="en-US" sz="1100" dirty="0"/>
              <a:t>of Rheumatic Fever and Diagnosis and Treatment of Acute Streptococcal Pharyngitis</a:t>
            </a:r>
          </a:p>
          <a:p>
            <a:r>
              <a:rPr lang="en-US" sz="1100" dirty="0"/>
              <a:t>Michael A. Gerber, Robert S. Baltimore, Charles B. Eaton, Michael </a:t>
            </a:r>
            <a:r>
              <a:rPr lang="en-US" sz="1100" dirty="0" err="1"/>
              <a:t>Gewitz</a:t>
            </a:r>
            <a:r>
              <a:rPr lang="en-US" sz="1100" dirty="0"/>
              <a:t>, Anne H. Rowley, Stanford T. Shulman and Kathryn A. </a:t>
            </a:r>
            <a:r>
              <a:rPr lang="en-US" sz="1100" dirty="0" err="1"/>
              <a:t>Taubert</a:t>
            </a:r>
            <a:endParaRPr lang="en-US" sz="1100" dirty="0"/>
          </a:p>
          <a:p>
            <a:r>
              <a:rPr lang="en-US" sz="1100" dirty="0"/>
              <a:t>Circulation. 2009;119:1541-1551, originally published March 23, 2009 </a:t>
            </a:r>
          </a:p>
          <a:p>
            <a:r>
              <a:rPr lang="en-US" sz="1100" dirty="0">
                <a:hlinkClick r:id="rId6"/>
              </a:rPr>
              <a:t>https://doi.org/10.1161/CIRCULATIONAHA.109.191959 </a:t>
            </a:r>
            <a:endParaRPr lang="en-US" sz="1100" dirty="0"/>
          </a:p>
        </p:txBody>
      </p:sp>
    </p:spTree>
    <p:extLst>
      <p:ext uri="{BB962C8B-B14F-4D97-AF65-F5344CB8AC3E}">
        <p14:creationId xmlns:p14="http://schemas.microsoft.com/office/powerpoint/2010/main" val="3525113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776066" y="658365"/>
            <a:ext cx="6620850" cy="1261884"/>
          </a:xfrm>
          <a:prstGeom prst="rect">
            <a:avLst/>
          </a:prstGeom>
          <a:noFill/>
        </p:spPr>
        <p:txBody>
          <a:bodyPr wrap="none" rtlCol="0">
            <a:spAutoFit/>
          </a:bodyPr>
          <a:lstStyle/>
          <a:p>
            <a:pPr algn="ctr"/>
            <a:r>
              <a:rPr lang="en-US" sz="3200" b="1" i="1" dirty="0" smtClean="0">
                <a:solidFill>
                  <a:srgbClr val="7F7F7F"/>
                </a:solidFill>
              </a:rPr>
              <a:t>In the event of penicillin allergy</a:t>
            </a:r>
          </a:p>
          <a:p>
            <a:pPr algn="ctr"/>
            <a:r>
              <a:rPr lang="en-US" sz="4400" b="1" i="1" dirty="0" smtClean="0">
                <a:solidFill>
                  <a:schemeClr val="accent1">
                    <a:lumMod val="75000"/>
                  </a:schemeClr>
                </a:solidFill>
              </a:rPr>
              <a:t>Give alternate medications </a:t>
            </a:r>
          </a:p>
        </p:txBody>
      </p:sp>
      <p:sp>
        <p:nvSpPr>
          <p:cNvPr id="7" name="TextBox 6"/>
          <p:cNvSpPr txBox="1"/>
          <p:nvPr/>
        </p:nvSpPr>
        <p:spPr>
          <a:xfrm>
            <a:off x="995439" y="7556626"/>
            <a:ext cx="2786340" cy="600164"/>
          </a:xfrm>
          <a:prstGeom prst="rect">
            <a:avLst/>
          </a:prstGeom>
          <a:noFill/>
          <a:ln>
            <a:solidFill>
              <a:schemeClr val="accent1"/>
            </a:solidFill>
          </a:ln>
        </p:spPr>
        <p:txBody>
          <a:bodyPr wrap="none" rtlCol="0">
            <a:spAutoFit/>
          </a:bodyPr>
          <a:lstStyle/>
          <a:p>
            <a:r>
              <a:rPr lang="en-US" sz="1100" baseline="30000" dirty="0"/>
              <a:t>1</a:t>
            </a:r>
            <a:r>
              <a:rPr lang="en-US" sz="1100" dirty="0"/>
              <a:t>Reference:  Mayosi, “Protocols for antibiotic</a:t>
            </a:r>
          </a:p>
          <a:p>
            <a:r>
              <a:rPr lang="en-US" sz="1100" dirty="0"/>
              <a:t>use in primary and secondary prevention for </a:t>
            </a:r>
          </a:p>
          <a:p>
            <a:r>
              <a:rPr lang="en-US" sz="1100" dirty="0"/>
              <a:t>rheumatic fever”, SAMJ 2006</a:t>
            </a:r>
          </a:p>
        </p:txBody>
      </p:sp>
      <p:graphicFrame>
        <p:nvGraphicFramePr>
          <p:cNvPr id="2" name="Table 1"/>
          <p:cNvGraphicFramePr>
            <a:graphicFrameLocks noGrp="1"/>
          </p:cNvGraphicFramePr>
          <p:nvPr>
            <p:extLst>
              <p:ext uri="{D42A27DB-BD31-4B8C-83A1-F6EECF244321}">
                <p14:modId xmlns:p14="http://schemas.microsoft.com/office/powerpoint/2010/main" val="2994238625"/>
              </p:ext>
            </p:extLst>
          </p:nvPr>
        </p:nvGraphicFramePr>
        <p:xfrm>
          <a:off x="982739" y="1920249"/>
          <a:ext cx="10167862" cy="5496551"/>
        </p:xfrm>
        <a:graphic>
          <a:graphicData uri="http://schemas.openxmlformats.org/drawingml/2006/table">
            <a:tbl>
              <a:tblPr firstRow="1" bandRow="1">
                <a:tableStyleId>{5C22544A-7EE6-4342-B048-85BDC9FD1C3A}</a:tableStyleId>
              </a:tblPr>
              <a:tblGrid>
                <a:gridCol w="2115572"/>
                <a:gridCol w="4280389"/>
                <a:gridCol w="3771901"/>
              </a:tblGrid>
              <a:tr h="1000687">
                <a:tc>
                  <a:txBody>
                    <a:bodyPr/>
                    <a:lstStyle/>
                    <a:p>
                      <a:r>
                        <a:rPr lang="en-US" sz="3200" dirty="0" smtClean="0">
                          <a:solidFill>
                            <a:schemeClr val="bg1"/>
                          </a:solidFill>
                        </a:rPr>
                        <a:t>Agent</a:t>
                      </a:r>
                      <a:endParaRPr lang="en-US" sz="3200" dirty="0">
                        <a:solidFill>
                          <a:schemeClr val="bg1"/>
                        </a:solidFill>
                      </a:endParaRPr>
                    </a:p>
                  </a:txBody>
                  <a:tcPr/>
                </a:tc>
                <a:tc>
                  <a:txBody>
                    <a:bodyPr/>
                    <a:lstStyle/>
                    <a:p>
                      <a:r>
                        <a:rPr lang="en-US" sz="3200" dirty="0" smtClean="0"/>
                        <a:t>Dose</a:t>
                      </a:r>
                      <a:endParaRPr lang="en-US" sz="3200" dirty="0"/>
                    </a:p>
                  </a:txBody>
                  <a:tcPr/>
                </a:tc>
                <a:tc>
                  <a:txBody>
                    <a:bodyPr/>
                    <a:lstStyle/>
                    <a:p>
                      <a:r>
                        <a:rPr lang="en-US" sz="3200" dirty="0" smtClean="0"/>
                        <a:t>Mode</a:t>
                      </a:r>
                      <a:endParaRPr lang="en-US" sz="3200" dirty="0"/>
                    </a:p>
                  </a:txBody>
                  <a:tcPr/>
                </a:tc>
              </a:tr>
              <a:tr h="1283852">
                <a:tc>
                  <a:txBody>
                    <a:bodyPr/>
                    <a:lstStyle/>
                    <a:p>
                      <a:r>
                        <a:rPr lang="en-US" sz="2400" b="0" i="0" u="none" strike="noStrike" kern="1200" baseline="0" dirty="0" smtClean="0">
                          <a:solidFill>
                            <a:schemeClr val="dk1"/>
                          </a:solidFill>
                          <a:latin typeface="+mn-lt"/>
                          <a:ea typeface="+mn-ea"/>
                          <a:cs typeface="+mn-cs"/>
                        </a:rPr>
                        <a:t>Erythromycin</a:t>
                      </a:r>
                      <a:r>
                        <a:rPr lang="en-US" sz="2400" b="0" i="0" u="none" strike="noStrike" kern="1200" baseline="30000" dirty="0" smtClean="0">
                          <a:solidFill>
                            <a:schemeClr val="dk1"/>
                          </a:solidFill>
                          <a:latin typeface="+mn-lt"/>
                          <a:ea typeface="+mn-ea"/>
                          <a:cs typeface="+mn-cs"/>
                        </a:rPr>
                        <a:t>1</a:t>
                      </a:r>
                      <a:endParaRPr lang="en-US" sz="3200" baseline="30000" dirty="0"/>
                    </a:p>
                  </a:txBody>
                  <a:tcPr/>
                </a:tc>
                <a:tc>
                  <a:txBody>
                    <a:bodyPr/>
                    <a:lstStyle/>
                    <a:p>
                      <a:r>
                        <a:rPr lang="en-US" sz="2400" dirty="0" smtClean="0"/>
                        <a:t>&gt;30 kg:  500mg </a:t>
                      </a:r>
                      <a:r>
                        <a:rPr lang="en-US" sz="2400" dirty="0" err="1" smtClean="0"/>
                        <a:t>b.d</a:t>
                      </a:r>
                      <a:r>
                        <a:rPr lang="en-US" sz="2400" dirty="0" smtClean="0"/>
                        <a:t>.</a:t>
                      </a:r>
                      <a:r>
                        <a:rPr lang="en-US" sz="2400" baseline="0" dirty="0" smtClean="0"/>
                        <a:t> or 250 mg </a:t>
                      </a:r>
                      <a:r>
                        <a:rPr lang="en-US" sz="2400" baseline="0" dirty="0" err="1" smtClean="0"/>
                        <a:t>q.i.d</a:t>
                      </a:r>
                      <a:r>
                        <a:rPr lang="en-US" sz="2400" baseline="0" dirty="0" smtClean="0"/>
                        <a:t>.</a:t>
                      </a:r>
                    </a:p>
                    <a:p>
                      <a:r>
                        <a:rPr lang="en-US" sz="2400" baseline="0" dirty="0" smtClean="0"/>
                        <a:t>&lt;30 kg:  125mg </a:t>
                      </a:r>
                      <a:r>
                        <a:rPr lang="en-US" sz="2400" baseline="0" dirty="0" err="1" smtClean="0"/>
                        <a:t>q.i.d</a:t>
                      </a:r>
                      <a:r>
                        <a:rPr lang="en-US" sz="2400" baseline="0" dirty="0" smtClean="0"/>
                        <a:t>.</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Oral</a:t>
                      </a:r>
                      <a:endParaRPr lang="en-US" sz="3200" dirty="0"/>
                    </a:p>
                  </a:txBody>
                  <a:tcPr/>
                </a:tc>
              </a:tr>
              <a:tr h="1014912">
                <a:tc>
                  <a:txBody>
                    <a:bodyPr/>
                    <a:lstStyle/>
                    <a:p>
                      <a:r>
                        <a:rPr lang="en-US" sz="2400" dirty="0" smtClean="0"/>
                        <a:t>Clindamycin</a:t>
                      </a:r>
                      <a:r>
                        <a:rPr lang="en-US" sz="2400" baseline="30000" dirty="0" smtClean="0"/>
                        <a:t>2</a:t>
                      </a:r>
                      <a:endParaRPr lang="en-US" sz="2400" baseline="30000" dirty="0"/>
                    </a:p>
                  </a:txBody>
                  <a:tcPr/>
                </a:tc>
                <a:tc>
                  <a:txBody>
                    <a:bodyPr/>
                    <a:lstStyle/>
                    <a:p>
                      <a:r>
                        <a:rPr lang="en-US" sz="2400" dirty="0" smtClean="0"/>
                        <a:t>20 mg/kg per day divided in 3 doses (1.8 g/d)</a:t>
                      </a:r>
                      <a:endParaRPr lang="en-US" sz="2400" dirty="0"/>
                    </a:p>
                  </a:txBody>
                  <a:tcPr/>
                </a:tc>
                <a:tc>
                  <a:txBody>
                    <a:bodyPr/>
                    <a:lstStyle/>
                    <a:p>
                      <a:r>
                        <a:rPr lang="en-US" sz="2400" dirty="0" smtClean="0"/>
                        <a:t>Oral for a duration of 10 days</a:t>
                      </a:r>
                      <a:endParaRPr lang="en-US" sz="2400" dirty="0"/>
                    </a:p>
                  </a:txBody>
                  <a:tcPr/>
                </a:tc>
              </a:tr>
              <a:tr h="1003300">
                <a:tc>
                  <a:txBody>
                    <a:bodyPr/>
                    <a:lstStyle/>
                    <a:p>
                      <a:pPr marL="0" marR="0" indent="0" algn="l" defTabSz="608772" rtl="0" eaLnBrk="1" fontAlgn="auto" latinLnBrk="0" hangingPunct="1">
                        <a:lnSpc>
                          <a:spcPct val="100000"/>
                        </a:lnSpc>
                        <a:spcBef>
                          <a:spcPts val="0"/>
                        </a:spcBef>
                        <a:spcAft>
                          <a:spcPts val="0"/>
                        </a:spcAft>
                        <a:buClrTx/>
                        <a:buSzTx/>
                        <a:buFontTx/>
                        <a:buNone/>
                        <a:tabLst/>
                        <a:defRPr/>
                      </a:pPr>
                      <a:r>
                        <a:rPr lang="en-US" sz="2400" b="0" i="0" u="none" strike="noStrike" kern="1200" baseline="0" dirty="0" smtClean="0">
                          <a:solidFill>
                            <a:schemeClr val="dk1"/>
                          </a:solidFill>
                          <a:latin typeface="+mn-lt"/>
                          <a:ea typeface="+mn-ea"/>
                          <a:cs typeface="+mn-cs"/>
                        </a:rPr>
                        <a:t>Azithromycin</a:t>
                      </a:r>
                      <a:r>
                        <a:rPr lang="en-US" sz="2400" baseline="30000" dirty="0" smtClean="0"/>
                        <a:t>2</a:t>
                      </a:r>
                    </a:p>
                    <a:p>
                      <a:pPr marL="0" algn="l" defTabSz="608772" rtl="0" eaLnBrk="1" latinLnBrk="0" hangingPunct="1"/>
                      <a:endParaRPr lang="en-US" sz="2400" b="0" i="0" u="none" strike="noStrike" kern="1200" baseline="0" dirty="0">
                        <a:solidFill>
                          <a:schemeClr val="dk1"/>
                        </a:solidFill>
                        <a:latin typeface="+mn-lt"/>
                        <a:ea typeface="+mn-ea"/>
                        <a:cs typeface="+mn-cs"/>
                      </a:endParaRPr>
                    </a:p>
                  </a:txBody>
                  <a:tcPr/>
                </a:tc>
                <a:tc>
                  <a:txBody>
                    <a:bodyPr/>
                    <a:lstStyle/>
                    <a:p>
                      <a:pPr marL="0" marR="0" indent="0" algn="l" defTabSz="608772" rtl="0" eaLnBrk="1" fontAlgn="auto" latinLnBrk="0" hangingPunct="1">
                        <a:lnSpc>
                          <a:spcPct val="100000"/>
                        </a:lnSpc>
                        <a:spcBef>
                          <a:spcPts val="0"/>
                        </a:spcBef>
                        <a:spcAft>
                          <a:spcPts val="0"/>
                        </a:spcAft>
                        <a:buClrTx/>
                        <a:buSzTx/>
                        <a:buFontTx/>
                        <a:buNone/>
                        <a:tabLst/>
                        <a:defRPr/>
                      </a:pPr>
                      <a:r>
                        <a:rPr lang="en-US" sz="2400" b="0" i="0" u="none" strike="noStrike" kern="1200" baseline="0" dirty="0" smtClean="0">
                          <a:solidFill>
                            <a:schemeClr val="dk1"/>
                          </a:solidFill>
                          <a:latin typeface="+mn-lt"/>
                          <a:ea typeface="+mn-ea"/>
                          <a:cs typeface="+mn-cs"/>
                        </a:rPr>
                        <a:t>12 mg/kg once daily (maximum 500 mg)</a:t>
                      </a:r>
                    </a:p>
                  </a:txBody>
                  <a:tcPr/>
                </a:tc>
                <a:tc>
                  <a:txBody>
                    <a:bodyPr/>
                    <a:lstStyle/>
                    <a:p>
                      <a:pPr marL="0" algn="l" defTabSz="608772" rtl="0" eaLnBrk="1" latinLnBrk="0" hangingPunct="1"/>
                      <a:r>
                        <a:rPr lang="en-US" sz="2400" b="0" i="0" u="none" strike="noStrike" kern="1200" baseline="0" dirty="0" smtClean="0">
                          <a:solidFill>
                            <a:schemeClr val="dk1"/>
                          </a:solidFill>
                          <a:latin typeface="+mn-lt"/>
                          <a:ea typeface="+mn-ea"/>
                          <a:cs typeface="+mn-cs"/>
                        </a:rPr>
                        <a:t>Oral for a duration of 5 days</a:t>
                      </a:r>
                      <a:endParaRPr lang="en-US" sz="2400" b="0" i="0" u="none" strike="noStrike" kern="1200" baseline="0" dirty="0">
                        <a:solidFill>
                          <a:schemeClr val="dk1"/>
                        </a:solidFill>
                        <a:latin typeface="+mn-lt"/>
                        <a:ea typeface="+mn-ea"/>
                        <a:cs typeface="+mn-cs"/>
                      </a:endParaRPr>
                    </a:p>
                  </a:txBody>
                  <a:tcPr/>
                </a:tc>
              </a:tr>
              <a:tr h="1193800">
                <a:tc>
                  <a:txBody>
                    <a:bodyPr/>
                    <a:lstStyle/>
                    <a:p>
                      <a:pPr marL="0" marR="0" indent="0" algn="l" defTabSz="608772"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Clarithromycin</a:t>
                      </a:r>
                      <a:r>
                        <a:rPr lang="en-US" sz="2400" baseline="30000" dirty="0" smtClean="0"/>
                        <a:t>2</a:t>
                      </a:r>
                    </a:p>
                    <a:p>
                      <a:pPr marL="0" algn="l" defTabSz="608772" rtl="0" eaLnBrk="1" latinLnBrk="0" hangingPunct="1"/>
                      <a:endParaRPr lang="en-US" sz="2400" kern="1200" dirty="0">
                        <a:solidFill>
                          <a:schemeClr val="dk1"/>
                        </a:solidFill>
                        <a:latin typeface="+mn-lt"/>
                        <a:ea typeface="+mn-ea"/>
                        <a:cs typeface="+mn-cs"/>
                      </a:endParaRPr>
                    </a:p>
                  </a:txBody>
                  <a:tcPr/>
                </a:tc>
                <a:tc>
                  <a:txBody>
                    <a:bodyPr/>
                    <a:lstStyle/>
                    <a:p>
                      <a:pPr marL="0" marR="0" indent="0" algn="l" defTabSz="608772"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15 mg/kg per day divided</a:t>
                      </a:r>
                      <a:r>
                        <a:rPr lang="en-US" sz="2400" kern="1200" baseline="0" dirty="0" smtClean="0">
                          <a:solidFill>
                            <a:schemeClr val="dk1"/>
                          </a:solidFill>
                          <a:latin typeface="+mn-lt"/>
                          <a:ea typeface="+mn-ea"/>
                          <a:cs typeface="+mn-cs"/>
                        </a:rPr>
                        <a:t> BID (maximum 250 mg BID)</a:t>
                      </a:r>
                      <a:endParaRPr lang="en-US" sz="2400" kern="1200" dirty="0" smtClean="0">
                        <a:solidFill>
                          <a:schemeClr val="dk1"/>
                        </a:solidFill>
                        <a:latin typeface="+mn-lt"/>
                        <a:ea typeface="+mn-ea"/>
                        <a:cs typeface="+mn-cs"/>
                      </a:endParaRPr>
                    </a:p>
                  </a:txBody>
                  <a:tcPr/>
                </a:tc>
                <a:tc>
                  <a:txBody>
                    <a:bodyPr/>
                    <a:lstStyle/>
                    <a:p>
                      <a:pPr marL="0" algn="l" defTabSz="608772" rtl="0" eaLnBrk="1" latinLnBrk="0" hangingPunct="1"/>
                      <a:r>
                        <a:rPr lang="en-US" sz="2400" kern="1200" dirty="0" smtClean="0">
                          <a:solidFill>
                            <a:schemeClr val="dk1"/>
                          </a:solidFill>
                          <a:latin typeface="+mn-lt"/>
                          <a:ea typeface="+mn-ea"/>
                          <a:cs typeface="+mn-cs"/>
                        </a:rPr>
                        <a:t>Oral for a duration of 10 days</a:t>
                      </a:r>
                      <a:endParaRPr lang="en-US" sz="2400" kern="1200" dirty="0">
                        <a:solidFill>
                          <a:schemeClr val="dk1"/>
                        </a:solidFill>
                        <a:latin typeface="+mn-lt"/>
                        <a:ea typeface="+mn-ea"/>
                        <a:cs typeface="+mn-cs"/>
                      </a:endParaRPr>
                    </a:p>
                  </a:txBody>
                  <a:tcPr/>
                </a:tc>
              </a:tr>
            </a:tbl>
          </a:graphicData>
        </a:graphic>
      </p:graphicFrame>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70" y="100734"/>
            <a:ext cx="13541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94248AA-4271-6243-B5F2-0EB5393C7224}" type="slidenum">
              <a:rPr lang="en-US" smtClean="0"/>
              <a:t>14</a:t>
            </a:fld>
            <a:endParaRPr lang="en-US"/>
          </a:p>
        </p:txBody>
      </p:sp>
      <p:sp>
        <p:nvSpPr>
          <p:cNvPr id="8" name="TextBox 7"/>
          <p:cNvSpPr txBox="1"/>
          <p:nvPr/>
        </p:nvSpPr>
        <p:spPr>
          <a:xfrm>
            <a:off x="3921480" y="7560893"/>
            <a:ext cx="7229122" cy="938719"/>
          </a:xfrm>
          <a:prstGeom prst="rect">
            <a:avLst/>
          </a:prstGeom>
          <a:noFill/>
          <a:ln>
            <a:solidFill>
              <a:schemeClr val="accent1"/>
            </a:solidFill>
          </a:ln>
        </p:spPr>
        <p:txBody>
          <a:bodyPr wrap="square" rtlCol="0">
            <a:spAutoFit/>
          </a:bodyPr>
          <a:lstStyle/>
          <a:p>
            <a:r>
              <a:rPr lang="en-US" sz="1100" baseline="30000" dirty="0"/>
              <a:t>2</a:t>
            </a:r>
            <a:r>
              <a:rPr lang="en-US" sz="1100" dirty="0" smtClean="0"/>
              <a:t>Reference:  Prevention </a:t>
            </a:r>
            <a:r>
              <a:rPr lang="en-US" sz="1100" dirty="0"/>
              <a:t>of Rheumatic Fever and Diagnosis and Treatment of Acute Streptococcal Pharyngitis</a:t>
            </a:r>
          </a:p>
          <a:p>
            <a:r>
              <a:rPr lang="en-US" sz="1100" dirty="0"/>
              <a:t>Michael A. Gerber, Robert S. Baltimore, Charles B. Eaton, Michael </a:t>
            </a:r>
            <a:r>
              <a:rPr lang="en-US" sz="1100" dirty="0" err="1"/>
              <a:t>Gewitz</a:t>
            </a:r>
            <a:r>
              <a:rPr lang="en-US" sz="1100" dirty="0"/>
              <a:t>, Anne H. Rowley, Stanford T. Shulman and Kathryn A. </a:t>
            </a:r>
            <a:r>
              <a:rPr lang="en-US" sz="1100" dirty="0" err="1"/>
              <a:t>Taubert</a:t>
            </a:r>
            <a:endParaRPr lang="en-US" sz="1100" dirty="0"/>
          </a:p>
          <a:p>
            <a:r>
              <a:rPr lang="en-US" sz="1100" dirty="0"/>
              <a:t>Circulation. 2009;119:1541-1551, originally published March 23, 2009 </a:t>
            </a:r>
          </a:p>
          <a:p>
            <a:r>
              <a:rPr lang="en-US" sz="1100" dirty="0">
                <a:hlinkClick r:id="rId4"/>
              </a:rPr>
              <a:t>https://doi.org/10.1161/CIRCULATIONAHA.109.191959 </a:t>
            </a:r>
            <a:endParaRPr lang="en-US" sz="1100" dirty="0"/>
          </a:p>
        </p:txBody>
      </p:sp>
    </p:spTree>
    <p:extLst>
      <p:ext uri="{BB962C8B-B14F-4D97-AF65-F5344CB8AC3E}">
        <p14:creationId xmlns:p14="http://schemas.microsoft.com/office/powerpoint/2010/main" val="3790218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8903" y="2431248"/>
            <a:ext cx="6394412" cy="5139868"/>
          </a:xfrm>
          <a:prstGeom prst="rect">
            <a:avLst/>
          </a:prstGeom>
          <a:noFill/>
        </p:spPr>
        <p:txBody>
          <a:bodyPr wrap="square" rtlCol="0">
            <a:spAutoFit/>
          </a:bodyPr>
          <a:lstStyle/>
          <a:p>
            <a:pPr marL="457200" indent="-457200">
              <a:spcBef>
                <a:spcPts val="2400"/>
              </a:spcBef>
              <a:buFont typeface="Arial"/>
              <a:buChar char="•"/>
            </a:pPr>
            <a:r>
              <a:rPr lang="en-US" sz="3200" dirty="0" smtClean="0">
                <a:solidFill>
                  <a:srgbClr val="000000"/>
                </a:solidFill>
              </a:rPr>
              <a:t>Without treatment, patients with RHD usually suffer worsening heart disease over time.</a:t>
            </a:r>
          </a:p>
          <a:p>
            <a:pPr marL="457200" indent="-457200">
              <a:spcBef>
                <a:spcPts val="2400"/>
              </a:spcBef>
              <a:buFont typeface="Arial"/>
              <a:buChar char="•"/>
            </a:pPr>
            <a:r>
              <a:rPr lang="en-US" sz="3200" dirty="0" smtClean="0"/>
              <a:t>Treatment for RHD is a monthly injection of penicillin. This usually does not cure RHD, but it can help stop it from getting worse. </a:t>
            </a:r>
          </a:p>
          <a:p>
            <a:pPr marL="457200" indent="-457200">
              <a:spcBef>
                <a:spcPts val="2400"/>
              </a:spcBef>
              <a:buFont typeface="Arial"/>
              <a:buChar char="•"/>
            </a:pPr>
            <a:r>
              <a:rPr lang="en-US" sz="3200" dirty="0" smtClean="0">
                <a:solidFill>
                  <a:srgbClr val="000000"/>
                </a:solidFill>
              </a:rPr>
              <a:t>Some patients also need other heart medications</a:t>
            </a:r>
            <a:r>
              <a:rPr lang="en-US" sz="3200" dirty="0">
                <a:solidFill>
                  <a:srgbClr val="000000"/>
                </a:solidFill>
              </a:rPr>
              <a:t> </a:t>
            </a:r>
            <a:r>
              <a:rPr lang="en-US" sz="3200" dirty="0" smtClean="0">
                <a:solidFill>
                  <a:srgbClr val="000000"/>
                </a:solidFill>
              </a:rPr>
              <a:t>and surgery. </a:t>
            </a:r>
            <a:endParaRPr lang="en-US" sz="3200" dirty="0" smtClean="0"/>
          </a:p>
        </p:txBody>
      </p:sp>
      <p:sp>
        <p:nvSpPr>
          <p:cNvPr id="10" name="TextBox 9"/>
          <p:cNvSpPr txBox="1"/>
          <p:nvPr/>
        </p:nvSpPr>
        <p:spPr>
          <a:xfrm>
            <a:off x="1538866" y="658365"/>
            <a:ext cx="9095183" cy="1261884"/>
          </a:xfrm>
          <a:prstGeom prst="rect">
            <a:avLst/>
          </a:prstGeom>
          <a:noFill/>
        </p:spPr>
        <p:txBody>
          <a:bodyPr wrap="none" rtlCol="0">
            <a:spAutoFit/>
          </a:bodyPr>
          <a:lstStyle/>
          <a:p>
            <a:pPr algn="ctr"/>
            <a:r>
              <a:rPr lang="en-US" sz="3200" b="1" i="1" dirty="0">
                <a:solidFill>
                  <a:srgbClr val="7F7F7F"/>
                </a:solidFill>
              </a:rPr>
              <a:t>How to prevent further infections and heart damage</a:t>
            </a:r>
          </a:p>
          <a:p>
            <a:pPr algn="ctr"/>
            <a:r>
              <a:rPr lang="en-US" sz="4400" b="1" i="1" dirty="0" smtClean="0">
                <a:solidFill>
                  <a:schemeClr val="accent1">
                    <a:lumMod val="75000"/>
                  </a:schemeClr>
                </a:solidFill>
              </a:rPr>
              <a:t>Give monthly penicillin injections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029" y="2748748"/>
            <a:ext cx="462597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70" y="100734"/>
            <a:ext cx="13541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94248AA-4271-6243-B5F2-0EB5393C7224}" type="slidenum">
              <a:rPr lang="en-US" smtClean="0"/>
              <a:t>15</a:t>
            </a:fld>
            <a:endParaRPr lang="en-US"/>
          </a:p>
        </p:txBody>
      </p:sp>
    </p:spTree>
    <p:extLst>
      <p:ext uri="{BB962C8B-B14F-4D97-AF65-F5344CB8AC3E}">
        <p14:creationId xmlns:p14="http://schemas.microsoft.com/office/powerpoint/2010/main" val="287297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4360" y="874265"/>
            <a:ext cx="10844251" cy="1938992"/>
          </a:xfrm>
          <a:prstGeom prst="rect">
            <a:avLst/>
          </a:prstGeom>
          <a:noFill/>
        </p:spPr>
        <p:txBody>
          <a:bodyPr wrap="none" rtlCol="0">
            <a:spAutoFit/>
          </a:bodyPr>
          <a:lstStyle/>
          <a:p>
            <a:pPr algn="ctr"/>
            <a:r>
              <a:rPr lang="en-US" sz="3200" b="1" i="1" dirty="0" smtClean="0">
                <a:solidFill>
                  <a:srgbClr val="7F7F7F"/>
                </a:solidFill>
              </a:rPr>
              <a:t>For a patient who has RHD</a:t>
            </a:r>
          </a:p>
          <a:p>
            <a:pPr algn="ctr"/>
            <a:r>
              <a:rPr lang="en-US" sz="4400" b="1" i="1" dirty="0" smtClean="0">
                <a:solidFill>
                  <a:schemeClr val="accent1">
                    <a:lumMod val="75000"/>
                  </a:schemeClr>
                </a:solidFill>
              </a:rPr>
              <a:t>Give secondary prevention as long as needed </a:t>
            </a:r>
          </a:p>
          <a:p>
            <a:pPr algn="ctr"/>
            <a:r>
              <a:rPr lang="en-US" sz="4400" b="1" i="1" dirty="0" smtClean="0">
                <a:solidFill>
                  <a:schemeClr val="accent1">
                    <a:lumMod val="75000"/>
                  </a:schemeClr>
                </a:solidFill>
              </a:rPr>
              <a:t>according to WHO guidelines</a:t>
            </a:r>
          </a:p>
        </p:txBody>
      </p:sp>
      <p:graphicFrame>
        <p:nvGraphicFramePr>
          <p:cNvPr id="2" name="Table 1"/>
          <p:cNvGraphicFramePr>
            <a:graphicFrameLocks noGrp="1"/>
          </p:cNvGraphicFramePr>
          <p:nvPr>
            <p:extLst>
              <p:ext uri="{D42A27DB-BD31-4B8C-83A1-F6EECF244321}">
                <p14:modId xmlns:p14="http://schemas.microsoft.com/office/powerpoint/2010/main" val="2473723919"/>
              </p:ext>
            </p:extLst>
          </p:nvPr>
        </p:nvGraphicFramePr>
        <p:xfrm>
          <a:off x="654845" y="2947466"/>
          <a:ext cx="10833529" cy="3931920"/>
        </p:xfrm>
        <a:graphic>
          <a:graphicData uri="http://schemas.openxmlformats.org/drawingml/2006/table">
            <a:tbl>
              <a:tblPr firstRow="1" bandRow="1">
                <a:tableStyleId>{69CF1AB2-1976-4502-BF36-3FF5EA218861}</a:tableStyleId>
              </a:tblPr>
              <a:tblGrid>
                <a:gridCol w="4156641"/>
                <a:gridCol w="6676888"/>
              </a:tblGrid>
              <a:tr h="370840">
                <a:tc>
                  <a:txBody>
                    <a:bodyPr/>
                    <a:lstStyle/>
                    <a:p>
                      <a:pPr algn="ctr"/>
                      <a:r>
                        <a:rPr lang="en-US" sz="3200" b="1" dirty="0" smtClean="0"/>
                        <a:t>Category of</a:t>
                      </a:r>
                      <a:r>
                        <a:rPr lang="en-US" sz="3200" b="1" baseline="0" dirty="0" smtClean="0"/>
                        <a:t> patient</a:t>
                      </a:r>
                      <a:endParaRPr lang="en-US" sz="3200" b="1" dirty="0"/>
                    </a:p>
                  </a:txBody>
                  <a:tcPr/>
                </a:tc>
                <a:tc>
                  <a:txBody>
                    <a:bodyPr/>
                    <a:lstStyle/>
                    <a:p>
                      <a:pPr algn="ctr"/>
                      <a:r>
                        <a:rPr lang="en-US" sz="3200" dirty="0" smtClean="0"/>
                        <a:t>Duration of secondary prevention</a:t>
                      </a:r>
                      <a:endParaRPr lang="en-US" sz="3200" dirty="0"/>
                    </a:p>
                  </a:txBody>
                  <a:tcPr/>
                </a:tc>
              </a:tr>
              <a:tr h="370840">
                <a:tc>
                  <a:txBody>
                    <a:bodyPr/>
                    <a:lstStyle/>
                    <a:p>
                      <a:r>
                        <a:rPr lang="en-US" sz="2800" b="0" dirty="0" smtClean="0"/>
                        <a:t>Patient without proven </a:t>
                      </a:r>
                      <a:r>
                        <a:rPr lang="en-US" sz="2800" b="0" dirty="0" err="1" smtClean="0"/>
                        <a:t>carditis</a:t>
                      </a:r>
                      <a:endParaRPr lang="en-US" sz="2800" b="0" dirty="0"/>
                    </a:p>
                  </a:txBody>
                  <a:tcPr/>
                </a:tc>
                <a:tc>
                  <a:txBody>
                    <a:bodyPr/>
                    <a:lstStyle/>
                    <a:p>
                      <a:pPr algn="l"/>
                      <a:r>
                        <a:rPr lang="en-US" sz="2800" dirty="0" smtClean="0"/>
                        <a:t>For 5 years after last attack, or until 18 years of age (whichever is longer)</a:t>
                      </a:r>
                      <a:endParaRPr lang="en-US" sz="2800" dirty="0"/>
                    </a:p>
                  </a:txBody>
                  <a:tcPr anchor="ctr"/>
                </a:tc>
              </a:tr>
              <a:tr h="370840">
                <a:tc>
                  <a:txBody>
                    <a:bodyPr/>
                    <a:lstStyle/>
                    <a:p>
                      <a:r>
                        <a:rPr lang="en-US" sz="2800" b="0" dirty="0" smtClean="0"/>
                        <a:t>Patient with mild </a:t>
                      </a:r>
                      <a:r>
                        <a:rPr lang="en-US" sz="2800" b="0" dirty="0" err="1" smtClean="0"/>
                        <a:t>carditis</a:t>
                      </a:r>
                      <a:r>
                        <a:rPr lang="en-US" sz="2800" b="0" dirty="0" smtClean="0"/>
                        <a:t>* </a:t>
                      </a:r>
                      <a:endParaRPr lang="en-US" sz="2800" b="0" dirty="0"/>
                    </a:p>
                  </a:txBody>
                  <a:tcPr/>
                </a:tc>
                <a:tc>
                  <a:txBody>
                    <a:bodyPr/>
                    <a:lstStyle/>
                    <a:p>
                      <a:pPr algn="l"/>
                      <a:r>
                        <a:rPr lang="en-US" sz="2800" dirty="0" smtClean="0"/>
                        <a:t>For 10 years after the last attack, or at</a:t>
                      </a:r>
                      <a:r>
                        <a:rPr lang="en-US" sz="2800" baseline="0" dirty="0" smtClean="0"/>
                        <a:t> l</a:t>
                      </a:r>
                      <a:r>
                        <a:rPr lang="en-US" sz="2800" dirty="0" smtClean="0"/>
                        <a:t>east until 25 years of age (whichever is longer)</a:t>
                      </a:r>
                      <a:endParaRPr lang="en-US" sz="2800" dirty="0"/>
                    </a:p>
                  </a:txBody>
                  <a:tcPr anchor="ctr"/>
                </a:tc>
              </a:tr>
              <a:tr h="370840">
                <a:tc>
                  <a:txBody>
                    <a:bodyPr/>
                    <a:lstStyle/>
                    <a:p>
                      <a:r>
                        <a:rPr lang="en-US" sz="2800" b="0" dirty="0" smtClean="0"/>
                        <a:t>More severe </a:t>
                      </a:r>
                      <a:r>
                        <a:rPr lang="en-US" sz="2800" b="0" dirty="0" err="1" smtClean="0"/>
                        <a:t>valvular</a:t>
                      </a:r>
                      <a:r>
                        <a:rPr lang="en-US" sz="2800" b="0" baseline="0" dirty="0" smtClean="0"/>
                        <a:t> disease</a:t>
                      </a:r>
                      <a:endParaRPr lang="en-US" sz="2800" b="0" dirty="0"/>
                    </a:p>
                  </a:txBody>
                  <a:tcPr/>
                </a:tc>
                <a:tc>
                  <a:txBody>
                    <a:bodyPr/>
                    <a:lstStyle/>
                    <a:p>
                      <a:pPr algn="l"/>
                      <a:r>
                        <a:rPr lang="en-US" sz="2800" dirty="0" smtClean="0"/>
                        <a:t>Lifelong</a:t>
                      </a:r>
                      <a:endParaRPr lang="en-US" sz="2800" dirty="0"/>
                    </a:p>
                  </a:txBody>
                  <a:tcPr anchor="ctr"/>
                </a:tc>
              </a:tr>
              <a:tr h="370840">
                <a:tc>
                  <a:txBody>
                    <a:bodyPr/>
                    <a:lstStyle/>
                    <a:p>
                      <a:r>
                        <a:rPr lang="en-US" sz="2800" b="0" dirty="0" smtClean="0"/>
                        <a:t>After valve surgery</a:t>
                      </a:r>
                      <a:endParaRPr lang="en-US" sz="2800" b="0" dirty="0"/>
                    </a:p>
                  </a:txBody>
                  <a:tcPr/>
                </a:tc>
                <a:tc>
                  <a:txBody>
                    <a:bodyPr/>
                    <a:lstStyle/>
                    <a:p>
                      <a:pPr algn="l"/>
                      <a:r>
                        <a:rPr lang="en-US" sz="2800" dirty="0" smtClean="0"/>
                        <a:t>Lifelong</a:t>
                      </a:r>
                      <a:endParaRPr lang="en-US" sz="2800" dirty="0"/>
                    </a:p>
                  </a:txBody>
                  <a:tcPr anchor="ctr"/>
                </a:tc>
              </a:tr>
            </a:tbl>
          </a:graphicData>
        </a:graphic>
      </p:graphicFrame>
      <p:sp>
        <p:nvSpPr>
          <p:cNvPr id="3" name="TextBox 2"/>
          <p:cNvSpPr txBox="1"/>
          <p:nvPr/>
        </p:nvSpPr>
        <p:spPr>
          <a:xfrm>
            <a:off x="600497" y="7014029"/>
            <a:ext cx="9112495" cy="707886"/>
          </a:xfrm>
          <a:prstGeom prst="rect">
            <a:avLst/>
          </a:prstGeom>
          <a:noFill/>
        </p:spPr>
        <p:txBody>
          <a:bodyPr wrap="none" rtlCol="0">
            <a:spAutoFit/>
          </a:bodyPr>
          <a:lstStyle/>
          <a:p>
            <a:r>
              <a:rPr lang="en-US" sz="2000" i="1" dirty="0" smtClean="0"/>
              <a:t>*</a:t>
            </a:r>
            <a:r>
              <a:rPr lang="en-US" sz="2000" i="1" dirty="0" err="1" smtClean="0"/>
              <a:t>Carditis</a:t>
            </a:r>
            <a:r>
              <a:rPr lang="en-US" sz="2000" i="1" dirty="0" smtClean="0"/>
              <a:t> is inflammation </a:t>
            </a:r>
            <a:r>
              <a:rPr lang="en-US" sz="2000" i="1" dirty="0"/>
              <a:t>of muscle tissue in the </a:t>
            </a:r>
            <a:r>
              <a:rPr lang="en-US" sz="2000" i="1" dirty="0" smtClean="0"/>
              <a:t>heart.  Mild </a:t>
            </a:r>
            <a:r>
              <a:rPr lang="en-US" sz="2000" i="1" dirty="0" err="1" smtClean="0"/>
              <a:t>carditis</a:t>
            </a:r>
            <a:r>
              <a:rPr lang="en-US" sz="2000" i="1" dirty="0"/>
              <a:t> </a:t>
            </a:r>
            <a:r>
              <a:rPr lang="en-US" sz="2000" i="1" dirty="0" smtClean="0"/>
              <a:t>in an RHD patient</a:t>
            </a:r>
          </a:p>
          <a:p>
            <a:r>
              <a:rPr lang="en-US" sz="2000" i="1" dirty="0"/>
              <a:t> </a:t>
            </a:r>
            <a:r>
              <a:rPr lang="en-US" sz="2000" i="1" dirty="0" smtClean="0"/>
              <a:t>  is described as mitral valve regurgitation or healed </a:t>
            </a:r>
            <a:r>
              <a:rPr lang="en-US" sz="2000" i="1" dirty="0" err="1" smtClean="0"/>
              <a:t>carditis</a:t>
            </a:r>
            <a:r>
              <a:rPr lang="en-US" sz="2000" i="1" dirty="0" smtClean="0"/>
              <a:t>.   </a:t>
            </a:r>
            <a:endParaRPr lang="en-US" sz="2000" i="1" dirty="0"/>
          </a:p>
        </p:txBody>
      </p:sp>
      <p:sp>
        <p:nvSpPr>
          <p:cNvPr id="4" name="TextBox 3"/>
          <p:cNvSpPr txBox="1"/>
          <p:nvPr/>
        </p:nvSpPr>
        <p:spPr>
          <a:xfrm>
            <a:off x="1713315" y="8096976"/>
            <a:ext cx="8746340" cy="523220"/>
          </a:xfrm>
          <a:prstGeom prst="rect">
            <a:avLst/>
          </a:prstGeom>
          <a:noFill/>
          <a:ln>
            <a:solidFill>
              <a:schemeClr val="accent1"/>
            </a:solidFill>
          </a:ln>
        </p:spPr>
        <p:txBody>
          <a:bodyPr wrap="square" rtlCol="0">
            <a:spAutoFit/>
          </a:bodyPr>
          <a:lstStyle/>
          <a:p>
            <a:r>
              <a:rPr lang="en-US" sz="1400" dirty="0" smtClean="0"/>
              <a:t>Reference:  Mayosi, “</a:t>
            </a:r>
            <a:r>
              <a:rPr lang="en-US" sz="1400" i="1" dirty="0" smtClean="0"/>
              <a:t>Protocols for antibiotic use in primary and secondary prevention for rheumatic fever</a:t>
            </a:r>
            <a:r>
              <a:rPr lang="en-US" sz="1400" dirty="0" smtClean="0"/>
              <a:t>”, SAMJ </a:t>
            </a:r>
            <a:r>
              <a:rPr lang="en-US" sz="1400" dirty="0"/>
              <a:t>2006. </a:t>
            </a:r>
            <a:r>
              <a:rPr lang="en-US" sz="1400" dirty="0">
                <a:hlinkClick r:id="rId3"/>
              </a:rPr>
              <a:t>http://www.samj.org.za/index.php/samj/article/viewFile/1389/813</a:t>
            </a:r>
            <a:endParaRPr lang="en-US" sz="1400"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70" y="100734"/>
            <a:ext cx="13541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594248AA-4271-6243-B5F2-0EB5393C7224}" type="slidenum">
              <a:rPr lang="en-US" smtClean="0"/>
              <a:t>16</a:t>
            </a:fld>
            <a:endParaRPr lang="en-US" dirty="0"/>
          </a:p>
        </p:txBody>
      </p:sp>
    </p:spTree>
    <p:extLst>
      <p:ext uri="{BB962C8B-B14F-4D97-AF65-F5344CB8AC3E}">
        <p14:creationId xmlns:p14="http://schemas.microsoft.com/office/powerpoint/2010/main" val="3542115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4248AA-4271-6243-B5F2-0EB5393C7224}" type="slidenum">
              <a:rPr lang="en-US" smtClean="0"/>
              <a:t>17</a:t>
            </a:fld>
            <a:endParaRPr lang="en-US"/>
          </a:p>
        </p:txBody>
      </p:sp>
      <p:sp>
        <p:nvSpPr>
          <p:cNvPr id="13" name="TextBox 12"/>
          <p:cNvSpPr txBox="1"/>
          <p:nvPr/>
        </p:nvSpPr>
        <p:spPr>
          <a:xfrm>
            <a:off x="2995123" y="658365"/>
            <a:ext cx="6182702" cy="1261884"/>
          </a:xfrm>
          <a:prstGeom prst="rect">
            <a:avLst/>
          </a:prstGeom>
          <a:noFill/>
        </p:spPr>
        <p:txBody>
          <a:bodyPr wrap="none" rtlCol="0">
            <a:spAutoFit/>
          </a:bodyPr>
          <a:lstStyle/>
          <a:p>
            <a:pPr algn="ctr"/>
            <a:r>
              <a:rPr lang="en-US" sz="3200" b="1" i="1" dirty="0" smtClean="0">
                <a:solidFill>
                  <a:srgbClr val="7F7F7F"/>
                </a:solidFill>
              </a:rPr>
              <a:t>Review quiz</a:t>
            </a:r>
          </a:p>
          <a:p>
            <a:pPr algn="ctr"/>
            <a:r>
              <a:rPr lang="en-US" sz="4400" b="1" i="1" dirty="0" smtClean="0">
                <a:solidFill>
                  <a:schemeClr val="accent1">
                    <a:lumMod val="75000"/>
                  </a:schemeClr>
                </a:solidFill>
              </a:rPr>
              <a:t>Key messages: Questions</a:t>
            </a:r>
          </a:p>
        </p:txBody>
      </p:sp>
      <p:graphicFrame>
        <p:nvGraphicFramePr>
          <p:cNvPr id="2" name="Table 1"/>
          <p:cNvGraphicFramePr>
            <a:graphicFrameLocks noGrp="1"/>
          </p:cNvGraphicFramePr>
          <p:nvPr>
            <p:extLst>
              <p:ext uri="{D42A27DB-BD31-4B8C-83A1-F6EECF244321}">
                <p14:modId xmlns:p14="http://schemas.microsoft.com/office/powerpoint/2010/main" val="641700450"/>
              </p:ext>
            </p:extLst>
          </p:nvPr>
        </p:nvGraphicFramePr>
        <p:xfrm>
          <a:off x="1936539" y="2387715"/>
          <a:ext cx="8244107" cy="5614088"/>
        </p:xfrm>
        <a:graphic>
          <a:graphicData uri="http://schemas.openxmlformats.org/drawingml/2006/table">
            <a:tbl>
              <a:tblPr firstRow="1" bandRow="1">
                <a:tableStyleId>{69CF1AB2-1976-4502-BF36-3FF5EA218861}</a:tableStyleId>
              </a:tblPr>
              <a:tblGrid>
                <a:gridCol w="8244107"/>
              </a:tblGrid>
              <a:tr h="939114">
                <a:tc>
                  <a:txBody>
                    <a:bodyPr/>
                    <a:lstStyle/>
                    <a:p>
                      <a:pPr marL="457200" indent="-457200">
                        <a:spcAft>
                          <a:spcPts val="1200"/>
                        </a:spcAft>
                        <a:buFont typeface="Arial"/>
                        <a:buChar char="•"/>
                      </a:pPr>
                      <a:r>
                        <a:rPr lang="en-US" sz="3200" b="0" dirty="0" smtClean="0"/>
                        <a:t>Is RHD preventable?</a:t>
                      </a:r>
                      <a:endParaRPr lang="en-US" sz="3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9114">
                <a:tc>
                  <a:txBody>
                    <a:bodyPr/>
                    <a:lstStyle/>
                    <a:p>
                      <a:pPr marL="457200" indent="-457200">
                        <a:spcAft>
                          <a:spcPts val="1200"/>
                        </a:spcAft>
                        <a:buFont typeface="Arial"/>
                        <a:buChar char="•"/>
                      </a:pPr>
                      <a:r>
                        <a:rPr lang="en-US" sz="3200" b="0" dirty="0" smtClean="0"/>
                        <a:t>Can</a:t>
                      </a:r>
                      <a:r>
                        <a:rPr lang="en-US" sz="3200" b="0" baseline="0" dirty="0" smtClean="0"/>
                        <a:t> bacterial (strep) sore throat lead to RHD?</a:t>
                      </a:r>
                      <a:endParaRPr lang="en-US" sz="3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9114">
                <a:tc>
                  <a:txBody>
                    <a:bodyPr/>
                    <a:lstStyle/>
                    <a:p>
                      <a:pPr marL="457200" indent="-457200">
                        <a:spcAft>
                          <a:spcPts val="1200"/>
                        </a:spcAft>
                        <a:buFont typeface="Arial"/>
                        <a:buChar char="•"/>
                      </a:pPr>
                      <a:r>
                        <a:rPr lang="en-US" sz="3200" b="0" dirty="0" smtClean="0"/>
                        <a:t>Can</a:t>
                      </a:r>
                      <a:r>
                        <a:rPr lang="en-US" sz="3200" b="0" baseline="0" dirty="0" smtClean="0"/>
                        <a:t> viral sore throat lead to RHD?</a:t>
                      </a:r>
                      <a:endParaRPr lang="en-US" sz="3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9114">
                <a:tc>
                  <a:txBody>
                    <a:bodyPr/>
                    <a:lstStyle/>
                    <a:p>
                      <a:pPr marL="457200" indent="-457200">
                        <a:spcAft>
                          <a:spcPts val="1200"/>
                        </a:spcAft>
                        <a:buFont typeface="Arial"/>
                        <a:buChar char="•"/>
                      </a:pPr>
                      <a:r>
                        <a:rPr lang="en-US" sz="3200" b="0" dirty="0" smtClean="0"/>
                        <a:t>What is the preferred treatment of strep throat? </a:t>
                      </a:r>
                      <a:endParaRPr lang="en-US" sz="3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29946">
                <a:tc>
                  <a:txBody>
                    <a:bodyPr/>
                    <a:lstStyle/>
                    <a:p>
                      <a:pPr marL="457200" indent="-457200">
                        <a:spcAft>
                          <a:spcPts val="1200"/>
                        </a:spcAft>
                        <a:buFont typeface="Arial"/>
                        <a:buChar char="•"/>
                      </a:pPr>
                      <a:r>
                        <a:rPr lang="en-US" sz="3200" b="0" dirty="0" smtClean="0"/>
                        <a:t>Out of 100 schoolchildren, about how many are expected to have RHD?</a:t>
                      </a:r>
                      <a:endParaRPr lang="en-US" sz="3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 name="TextBox 2"/>
          <p:cNvSpPr txBox="1"/>
          <p:nvPr/>
        </p:nvSpPr>
        <p:spPr>
          <a:xfrm>
            <a:off x="4333015" y="478454"/>
            <a:ext cx="3452976" cy="8556188"/>
          </a:xfrm>
          <a:prstGeom prst="rect">
            <a:avLst/>
          </a:prstGeom>
          <a:noFill/>
        </p:spPr>
        <p:txBody>
          <a:bodyPr wrap="none" rtlCol="0">
            <a:spAutoFit/>
          </a:bodyPr>
          <a:lstStyle/>
          <a:p>
            <a:r>
              <a:rPr lang="en-US" sz="55000" dirty="0" smtClean="0">
                <a:solidFill>
                  <a:schemeClr val="tx1">
                    <a:alpha val="17000"/>
                  </a:schemeClr>
                </a:solidFill>
              </a:rPr>
              <a:t>?</a:t>
            </a:r>
            <a:endParaRPr lang="en-US" sz="55000" dirty="0">
              <a:solidFill>
                <a:schemeClr val="tx1">
                  <a:alpha val="17000"/>
                </a:schemeClr>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100734"/>
            <a:ext cx="13541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3185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4248AA-4271-6243-B5F2-0EB5393C7224}" type="slidenum">
              <a:rPr lang="en-US" smtClean="0"/>
              <a:t>18</a:t>
            </a:fld>
            <a:endParaRPr lang="en-US"/>
          </a:p>
        </p:txBody>
      </p:sp>
      <p:sp>
        <p:nvSpPr>
          <p:cNvPr id="13" name="TextBox 12"/>
          <p:cNvSpPr txBox="1"/>
          <p:nvPr/>
        </p:nvSpPr>
        <p:spPr>
          <a:xfrm>
            <a:off x="3168424" y="658365"/>
            <a:ext cx="5836103" cy="1261884"/>
          </a:xfrm>
          <a:prstGeom prst="rect">
            <a:avLst/>
          </a:prstGeom>
          <a:noFill/>
        </p:spPr>
        <p:txBody>
          <a:bodyPr wrap="none" rtlCol="0">
            <a:spAutoFit/>
          </a:bodyPr>
          <a:lstStyle/>
          <a:p>
            <a:pPr algn="ctr"/>
            <a:r>
              <a:rPr lang="en-US" sz="3200" b="1" i="1" dirty="0" smtClean="0">
                <a:solidFill>
                  <a:srgbClr val="7F7F7F"/>
                </a:solidFill>
              </a:rPr>
              <a:t>Review quiz</a:t>
            </a:r>
          </a:p>
          <a:p>
            <a:pPr algn="ctr"/>
            <a:r>
              <a:rPr lang="en-US" sz="4400" b="1" i="1" dirty="0" smtClean="0">
                <a:solidFill>
                  <a:schemeClr val="accent1">
                    <a:lumMod val="75000"/>
                  </a:schemeClr>
                </a:solidFill>
              </a:rPr>
              <a:t>Key messages: Answers</a:t>
            </a:r>
          </a:p>
        </p:txBody>
      </p:sp>
      <p:graphicFrame>
        <p:nvGraphicFramePr>
          <p:cNvPr id="2" name="Table 1"/>
          <p:cNvGraphicFramePr>
            <a:graphicFrameLocks noGrp="1"/>
          </p:cNvGraphicFramePr>
          <p:nvPr>
            <p:extLst>
              <p:ext uri="{D42A27DB-BD31-4B8C-83A1-F6EECF244321}">
                <p14:modId xmlns:p14="http://schemas.microsoft.com/office/powerpoint/2010/main" val="312421284"/>
              </p:ext>
            </p:extLst>
          </p:nvPr>
        </p:nvGraphicFramePr>
        <p:xfrm>
          <a:off x="1010129" y="2423098"/>
          <a:ext cx="10053215" cy="4937760"/>
        </p:xfrm>
        <a:graphic>
          <a:graphicData uri="http://schemas.openxmlformats.org/drawingml/2006/table">
            <a:tbl>
              <a:tblPr firstRow="1" bandRow="1">
                <a:tableStyleId>{69CF1AB2-1976-4502-BF36-3FF5EA218861}</a:tableStyleId>
              </a:tblPr>
              <a:tblGrid>
                <a:gridCol w="7032442"/>
                <a:gridCol w="3020773"/>
              </a:tblGrid>
              <a:tr h="370840">
                <a:tc>
                  <a:txBody>
                    <a:bodyPr/>
                    <a:lstStyle/>
                    <a:p>
                      <a:r>
                        <a:rPr lang="en-US" sz="3200" b="1" dirty="0" smtClean="0"/>
                        <a:t>Question</a:t>
                      </a:r>
                      <a:endParaRPr lang="en-US" sz="3200" b="1" dirty="0"/>
                    </a:p>
                  </a:txBody>
                  <a:tcPr/>
                </a:tc>
                <a:tc>
                  <a:txBody>
                    <a:bodyPr/>
                    <a:lstStyle/>
                    <a:p>
                      <a:pPr algn="ctr"/>
                      <a:r>
                        <a:rPr lang="en-US" sz="3200" dirty="0" smtClean="0"/>
                        <a:t>Answer</a:t>
                      </a:r>
                      <a:endParaRPr lang="en-US" sz="3200" dirty="0"/>
                    </a:p>
                  </a:txBody>
                  <a:tcPr/>
                </a:tc>
              </a:tr>
              <a:tr h="370840">
                <a:tc>
                  <a:txBody>
                    <a:bodyPr/>
                    <a:lstStyle/>
                    <a:p>
                      <a:r>
                        <a:rPr lang="en-US" sz="3200" b="0" dirty="0" smtClean="0"/>
                        <a:t>Is RHD preventable?</a:t>
                      </a:r>
                      <a:endParaRPr lang="en-US" sz="3200" b="0" dirty="0"/>
                    </a:p>
                  </a:txBody>
                  <a:tcPr/>
                </a:tc>
                <a:tc>
                  <a:txBody>
                    <a:bodyPr/>
                    <a:lstStyle/>
                    <a:p>
                      <a:pPr algn="ctr"/>
                      <a:r>
                        <a:rPr lang="en-US" sz="3200" dirty="0" smtClean="0"/>
                        <a:t>Yes</a:t>
                      </a:r>
                      <a:endParaRPr lang="en-US" sz="3200" dirty="0"/>
                    </a:p>
                  </a:txBody>
                  <a:tcPr anchor="ctr"/>
                </a:tc>
              </a:tr>
              <a:tr h="370840">
                <a:tc>
                  <a:txBody>
                    <a:bodyPr/>
                    <a:lstStyle/>
                    <a:p>
                      <a:r>
                        <a:rPr lang="en-US" sz="3200" b="0" dirty="0" smtClean="0"/>
                        <a:t>Can</a:t>
                      </a:r>
                      <a:r>
                        <a:rPr lang="en-US" sz="3200" b="0" baseline="0" dirty="0" smtClean="0"/>
                        <a:t> bacterial (strep) sore throat lead to RHD?</a:t>
                      </a:r>
                      <a:endParaRPr lang="en-US" sz="3200" b="0" dirty="0"/>
                    </a:p>
                  </a:txBody>
                  <a:tcPr/>
                </a:tc>
                <a:tc>
                  <a:txBody>
                    <a:bodyPr/>
                    <a:lstStyle/>
                    <a:p>
                      <a:pPr algn="ctr"/>
                      <a:r>
                        <a:rPr lang="en-US" sz="3200" dirty="0" smtClean="0"/>
                        <a:t>Yes</a:t>
                      </a:r>
                      <a:endParaRPr lang="en-US" sz="3200" dirty="0"/>
                    </a:p>
                  </a:txBody>
                  <a:tcPr anchor="ctr"/>
                </a:tc>
              </a:tr>
              <a:tr h="370840">
                <a:tc>
                  <a:txBody>
                    <a:bodyPr/>
                    <a:lstStyle/>
                    <a:p>
                      <a:r>
                        <a:rPr lang="en-US" sz="3200" b="0" dirty="0" smtClean="0"/>
                        <a:t>Can</a:t>
                      </a:r>
                      <a:r>
                        <a:rPr lang="en-US" sz="3200" b="0" baseline="0" dirty="0" smtClean="0"/>
                        <a:t> viral sore throat lead to RHD?</a:t>
                      </a:r>
                      <a:endParaRPr lang="en-US" sz="3200" b="0" dirty="0"/>
                    </a:p>
                  </a:txBody>
                  <a:tcPr/>
                </a:tc>
                <a:tc>
                  <a:txBody>
                    <a:bodyPr/>
                    <a:lstStyle/>
                    <a:p>
                      <a:pPr algn="ctr"/>
                      <a:r>
                        <a:rPr lang="en-US" sz="3200" dirty="0" smtClean="0"/>
                        <a:t>No</a:t>
                      </a:r>
                      <a:endParaRPr lang="en-US" sz="3200" dirty="0"/>
                    </a:p>
                  </a:txBody>
                  <a:tcPr anchor="ctr"/>
                </a:tc>
              </a:tr>
              <a:tr h="370840">
                <a:tc>
                  <a:txBody>
                    <a:bodyPr/>
                    <a:lstStyle/>
                    <a:p>
                      <a:r>
                        <a:rPr lang="en-US" sz="3200" b="0" dirty="0" smtClean="0"/>
                        <a:t>What is the preferred treatment of strep throat? </a:t>
                      </a:r>
                      <a:endParaRPr lang="en-US" sz="3200" b="0" dirty="0"/>
                    </a:p>
                  </a:txBody>
                  <a:tcPr/>
                </a:tc>
                <a:tc>
                  <a:txBody>
                    <a:bodyPr/>
                    <a:lstStyle/>
                    <a:p>
                      <a:pPr algn="ctr"/>
                      <a:r>
                        <a:rPr lang="en-US" sz="3200" dirty="0" smtClean="0"/>
                        <a:t>Injectable</a:t>
                      </a:r>
                      <a:r>
                        <a:rPr lang="en-US" sz="3200" baseline="0" dirty="0" smtClean="0"/>
                        <a:t> penicillin</a:t>
                      </a:r>
                      <a:endParaRPr lang="en-US" sz="3200" dirty="0"/>
                    </a:p>
                  </a:txBody>
                  <a:tcPr anchor="ctr"/>
                </a:tc>
              </a:tr>
              <a:tr h="370840">
                <a:tc>
                  <a:txBody>
                    <a:bodyPr/>
                    <a:lstStyle/>
                    <a:p>
                      <a:r>
                        <a:rPr lang="en-US" sz="3200" b="0" dirty="0" smtClean="0"/>
                        <a:t>Out of 100 schoolchildren, about how many are expected to have RHD?</a:t>
                      </a:r>
                      <a:endParaRPr lang="en-US" sz="3200" b="0" dirty="0"/>
                    </a:p>
                  </a:txBody>
                  <a:tcPr/>
                </a:tc>
                <a:tc>
                  <a:txBody>
                    <a:bodyPr/>
                    <a:lstStyle/>
                    <a:p>
                      <a:pPr algn="ctr"/>
                      <a:r>
                        <a:rPr lang="en-US" sz="3200" dirty="0" smtClean="0"/>
                        <a:t>1 or 2</a:t>
                      </a:r>
                      <a:endParaRPr lang="en-US" sz="3200" dirty="0"/>
                    </a:p>
                  </a:txBody>
                  <a:tcPr anchor="ctr"/>
                </a:tc>
              </a:tr>
            </a:tbl>
          </a:graphicData>
        </a:graphic>
      </p:graphicFrame>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100734"/>
            <a:ext cx="13541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018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4248AA-4271-6243-B5F2-0EB5393C7224}" type="slidenum">
              <a:rPr lang="en-US" smtClean="0"/>
              <a:t>19</a:t>
            </a:fld>
            <a:endParaRPr lang="en-US"/>
          </a:p>
        </p:txBody>
      </p:sp>
      <p:sp>
        <p:nvSpPr>
          <p:cNvPr id="13" name="TextBox 12"/>
          <p:cNvSpPr txBox="1"/>
          <p:nvPr/>
        </p:nvSpPr>
        <p:spPr>
          <a:xfrm>
            <a:off x="2721244" y="658365"/>
            <a:ext cx="6730465" cy="1261884"/>
          </a:xfrm>
          <a:prstGeom prst="rect">
            <a:avLst/>
          </a:prstGeom>
          <a:noFill/>
        </p:spPr>
        <p:txBody>
          <a:bodyPr wrap="none" rtlCol="0">
            <a:spAutoFit/>
          </a:bodyPr>
          <a:lstStyle/>
          <a:p>
            <a:pPr algn="ctr"/>
            <a:r>
              <a:rPr lang="en-US" sz="3200" b="1" i="1" dirty="0" smtClean="0">
                <a:solidFill>
                  <a:srgbClr val="7F7F7F"/>
                </a:solidFill>
              </a:rPr>
              <a:t>For more information about RHD</a:t>
            </a:r>
          </a:p>
          <a:p>
            <a:pPr algn="ctr"/>
            <a:r>
              <a:rPr lang="en-US" sz="4400" b="1" i="1" dirty="0" smtClean="0">
                <a:solidFill>
                  <a:schemeClr val="accent1">
                    <a:lumMod val="75000"/>
                  </a:schemeClr>
                </a:solidFill>
              </a:rPr>
              <a:t>Contact the </a:t>
            </a:r>
            <a:r>
              <a:rPr lang="en-US" sz="4400" b="1" i="1" dirty="0" err="1" smtClean="0">
                <a:solidFill>
                  <a:schemeClr val="accent1">
                    <a:lumMod val="75000"/>
                  </a:schemeClr>
                </a:solidFill>
              </a:rPr>
              <a:t>BeatRHD</a:t>
            </a:r>
            <a:r>
              <a:rPr lang="en-US" sz="4400" b="1" i="1" dirty="0" smtClean="0">
                <a:solidFill>
                  <a:schemeClr val="accent1">
                    <a:lumMod val="75000"/>
                  </a:schemeClr>
                </a:solidFill>
              </a:rPr>
              <a:t> Team</a:t>
            </a:r>
          </a:p>
        </p:txBody>
      </p:sp>
      <p:sp>
        <p:nvSpPr>
          <p:cNvPr id="2" name="TextBox 1"/>
          <p:cNvSpPr txBox="1"/>
          <p:nvPr/>
        </p:nvSpPr>
        <p:spPr>
          <a:xfrm>
            <a:off x="2275515" y="6306837"/>
            <a:ext cx="1614545" cy="1323439"/>
          </a:xfrm>
          <a:prstGeom prst="rect">
            <a:avLst/>
          </a:prstGeom>
          <a:noFill/>
        </p:spPr>
        <p:txBody>
          <a:bodyPr wrap="none" rtlCol="0">
            <a:spAutoFit/>
          </a:bodyPr>
          <a:lstStyle/>
          <a:p>
            <a:r>
              <a:rPr lang="en-US" sz="4000" b="1" dirty="0" smtClean="0"/>
              <a:t>Email: </a:t>
            </a:r>
          </a:p>
          <a:p>
            <a:r>
              <a:rPr lang="en-US" sz="4000" b="1" dirty="0" smtClean="0"/>
              <a:t>Call: +</a:t>
            </a:r>
            <a:endParaRPr lang="en-US" sz="4000" b="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100734"/>
            <a:ext cx="13541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869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4650" y="658365"/>
            <a:ext cx="8143550" cy="769441"/>
          </a:xfrm>
          <a:prstGeom prst="rect">
            <a:avLst/>
          </a:prstGeom>
          <a:noFill/>
        </p:spPr>
        <p:txBody>
          <a:bodyPr wrap="none" rtlCol="0">
            <a:spAutoFit/>
          </a:bodyPr>
          <a:lstStyle/>
          <a:p>
            <a:pPr algn="ctr"/>
            <a:r>
              <a:rPr lang="en-US" sz="4400" b="1" i="1" dirty="0" smtClean="0">
                <a:solidFill>
                  <a:schemeClr val="accent1">
                    <a:lumMod val="75000"/>
                  </a:schemeClr>
                </a:solidFill>
              </a:rPr>
              <a:t>What is rheumatic heart disease?</a:t>
            </a:r>
          </a:p>
        </p:txBody>
      </p:sp>
      <p:sp>
        <p:nvSpPr>
          <p:cNvPr id="5" name="Slide Number Placeholder 4"/>
          <p:cNvSpPr>
            <a:spLocks noGrp="1"/>
          </p:cNvSpPr>
          <p:nvPr>
            <p:ph type="sldNum" sz="quarter" idx="12"/>
          </p:nvPr>
        </p:nvSpPr>
        <p:spPr/>
        <p:txBody>
          <a:bodyPr/>
          <a:lstStyle/>
          <a:p>
            <a:fld id="{594248AA-4271-6243-B5F2-0EB5393C7224}" type="slidenum">
              <a:rPr lang="en-US" smtClean="0"/>
              <a:t>2</a:t>
            </a:fld>
            <a:endParaRPr lang="en-US"/>
          </a:p>
        </p:txBody>
      </p:sp>
      <p:sp>
        <p:nvSpPr>
          <p:cNvPr id="6" name="TextBox 5"/>
          <p:cNvSpPr txBox="1"/>
          <p:nvPr/>
        </p:nvSpPr>
        <p:spPr>
          <a:xfrm>
            <a:off x="633423" y="2546176"/>
            <a:ext cx="5142548" cy="5139869"/>
          </a:xfrm>
          <a:prstGeom prst="rect">
            <a:avLst/>
          </a:prstGeom>
          <a:noFill/>
        </p:spPr>
        <p:txBody>
          <a:bodyPr wrap="square" rtlCol="0">
            <a:spAutoFit/>
          </a:bodyPr>
          <a:lstStyle/>
          <a:p>
            <a:pPr marL="457200" indent="-457200">
              <a:spcBef>
                <a:spcPts val="2400"/>
              </a:spcBef>
              <a:buFont typeface="Arial"/>
              <a:buChar char="•"/>
            </a:pPr>
            <a:r>
              <a:rPr lang="en-US" sz="3200" dirty="0" smtClean="0">
                <a:solidFill>
                  <a:srgbClr val="000000"/>
                </a:solidFill>
              </a:rPr>
              <a:t>Rheumatic heart disease is also called “RHD.”</a:t>
            </a:r>
          </a:p>
          <a:p>
            <a:pPr marL="457200" indent="-457200">
              <a:spcBef>
                <a:spcPts val="2400"/>
              </a:spcBef>
              <a:buFont typeface="Arial"/>
              <a:buChar char="•"/>
            </a:pPr>
            <a:r>
              <a:rPr lang="en-US" sz="3200" dirty="0"/>
              <a:t>RHD is a chronic heart problem. </a:t>
            </a:r>
            <a:r>
              <a:rPr lang="en-US" sz="3200" dirty="0" smtClean="0"/>
              <a:t>It sometimes </a:t>
            </a:r>
            <a:r>
              <a:rPr lang="en-US" sz="3200" dirty="0"/>
              <a:t>needs surgery. It can lead to early death.</a:t>
            </a:r>
          </a:p>
          <a:p>
            <a:pPr marL="457200" indent="-457200">
              <a:spcBef>
                <a:spcPts val="2400"/>
              </a:spcBef>
              <a:buFont typeface="Arial"/>
              <a:buChar char="•"/>
            </a:pPr>
            <a:r>
              <a:rPr lang="en-US" sz="3200" b="1" dirty="0" smtClean="0"/>
              <a:t>RHD is </a:t>
            </a:r>
            <a:r>
              <a:rPr lang="en-US" sz="3200" b="1" dirty="0"/>
              <a:t>preventable! </a:t>
            </a:r>
            <a:r>
              <a:rPr lang="en-US" sz="3200" dirty="0" smtClean="0"/>
              <a:t>This training program will </a:t>
            </a:r>
            <a:r>
              <a:rPr lang="en-US" sz="3200" dirty="0"/>
              <a:t>tell </a:t>
            </a:r>
            <a:r>
              <a:rPr lang="en-US" sz="3200" dirty="0" smtClean="0"/>
              <a:t>you </a:t>
            </a:r>
            <a:r>
              <a:rPr lang="en-US" sz="3200" dirty="0"/>
              <a:t>how</a:t>
            </a:r>
            <a:r>
              <a:rPr lang="en-US" sz="3200" dirty="0" smtClean="0"/>
              <a:t>.</a:t>
            </a:r>
            <a:endParaRPr lang="en-US" sz="3200" dirty="0" smtClean="0">
              <a:solidFill>
                <a:srgbClr val="000000"/>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77508" y="2228664"/>
            <a:ext cx="4785234" cy="5219069"/>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056" y="232497"/>
            <a:ext cx="1354137"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397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4248AA-4271-6243-B5F2-0EB5393C7224}" type="slidenum">
              <a:rPr lang="en-US" smtClean="0"/>
              <a:t>20</a:t>
            </a:fld>
            <a:endParaRPr lang="en-US"/>
          </a:p>
        </p:txBody>
      </p:sp>
      <p:sp>
        <p:nvSpPr>
          <p:cNvPr id="3" name="TextBox 2"/>
          <p:cNvSpPr txBox="1"/>
          <p:nvPr/>
        </p:nvSpPr>
        <p:spPr>
          <a:xfrm>
            <a:off x="3458376" y="3390530"/>
            <a:ext cx="5256241" cy="1323439"/>
          </a:xfrm>
          <a:prstGeom prst="rect">
            <a:avLst/>
          </a:prstGeom>
          <a:noFill/>
        </p:spPr>
        <p:txBody>
          <a:bodyPr wrap="none" rtlCol="0">
            <a:spAutoFit/>
          </a:bodyPr>
          <a:lstStyle/>
          <a:p>
            <a:pPr algn="ctr"/>
            <a:r>
              <a:rPr lang="en-US" sz="3600" b="1" i="1" dirty="0" smtClean="0">
                <a:solidFill>
                  <a:schemeClr val="bg1">
                    <a:lumMod val="50000"/>
                  </a:schemeClr>
                </a:solidFill>
              </a:rPr>
              <a:t>Supplementary materials</a:t>
            </a:r>
          </a:p>
          <a:p>
            <a:pPr algn="ctr"/>
            <a:r>
              <a:rPr lang="en-US" sz="4400" b="1" i="1" dirty="0" smtClean="0">
                <a:solidFill>
                  <a:schemeClr val="accent1">
                    <a:lumMod val="75000"/>
                  </a:schemeClr>
                </a:solidFill>
              </a:rPr>
              <a:t>Advanced concepts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74468"/>
            <a:ext cx="13541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916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4248AA-4271-6243-B5F2-0EB5393C7224}" type="slidenum">
              <a:rPr lang="en-US" smtClean="0"/>
              <a:t>21</a:t>
            </a:fld>
            <a:endParaRPr lang="en-US"/>
          </a:p>
        </p:txBody>
      </p:sp>
      <p:sp>
        <p:nvSpPr>
          <p:cNvPr id="13" name="TextBox 12"/>
          <p:cNvSpPr txBox="1"/>
          <p:nvPr/>
        </p:nvSpPr>
        <p:spPr>
          <a:xfrm>
            <a:off x="4310171" y="658365"/>
            <a:ext cx="3552625" cy="769441"/>
          </a:xfrm>
          <a:prstGeom prst="rect">
            <a:avLst/>
          </a:prstGeom>
          <a:noFill/>
        </p:spPr>
        <p:txBody>
          <a:bodyPr wrap="none" rtlCol="0">
            <a:spAutoFit/>
          </a:bodyPr>
          <a:lstStyle/>
          <a:p>
            <a:pPr algn="ctr"/>
            <a:r>
              <a:rPr lang="en-US" sz="4400" b="1" i="1" dirty="0" smtClean="0">
                <a:solidFill>
                  <a:schemeClr val="accent1">
                    <a:lumMod val="75000"/>
                  </a:schemeClr>
                </a:solidFill>
              </a:rPr>
              <a:t>RHD pathway</a:t>
            </a:r>
          </a:p>
        </p:txBody>
      </p:sp>
      <p:sp>
        <p:nvSpPr>
          <p:cNvPr id="6" name="Content Placeholder 9"/>
          <p:cNvSpPr txBox="1">
            <a:spLocks/>
          </p:cNvSpPr>
          <p:nvPr/>
        </p:nvSpPr>
        <p:spPr>
          <a:xfrm>
            <a:off x="360409" y="1953235"/>
            <a:ext cx="7413178" cy="6499138"/>
          </a:xfrm>
          <a:prstGeom prst="rect">
            <a:avLst/>
          </a:prstGeom>
        </p:spPr>
        <p:txBody>
          <a:bodyPr/>
          <a:lstStyle>
            <a:lvl1pPr marL="456580" indent="-456580" algn="l" defTabSz="608772" rtl="0" eaLnBrk="1" latinLnBrk="0" hangingPunct="1">
              <a:spcBef>
                <a:spcPct val="20000"/>
              </a:spcBef>
              <a:buFont typeface="Arial"/>
              <a:buChar char="•"/>
              <a:defRPr sz="4300" kern="1200">
                <a:solidFill>
                  <a:schemeClr val="tx1"/>
                </a:solidFill>
                <a:latin typeface="+mn-lt"/>
                <a:ea typeface="+mn-ea"/>
                <a:cs typeface="+mn-cs"/>
              </a:defRPr>
            </a:lvl1pPr>
            <a:lvl2pPr marL="989256" indent="-380484" algn="l" defTabSz="608772" rtl="0" eaLnBrk="1" latinLnBrk="0" hangingPunct="1">
              <a:spcBef>
                <a:spcPct val="20000"/>
              </a:spcBef>
              <a:buFont typeface="Arial"/>
              <a:buChar char="–"/>
              <a:defRPr sz="3700" kern="1200">
                <a:solidFill>
                  <a:schemeClr val="tx1"/>
                </a:solidFill>
                <a:latin typeface="+mn-lt"/>
                <a:ea typeface="+mn-ea"/>
                <a:cs typeface="+mn-cs"/>
              </a:defRPr>
            </a:lvl2pPr>
            <a:lvl3pPr marL="1521932" indent="-304386" algn="l" defTabSz="608772" rtl="0" eaLnBrk="1" latinLnBrk="0" hangingPunct="1">
              <a:spcBef>
                <a:spcPct val="20000"/>
              </a:spcBef>
              <a:buFont typeface="Arial"/>
              <a:buChar char="•"/>
              <a:defRPr sz="3200" kern="1200">
                <a:solidFill>
                  <a:schemeClr val="tx1"/>
                </a:solidFill>
                <a:latin typeface="+mn-lt"/>
                <a:ea typeface="+mn-ea"/>
                <a:cs typeface="+mn-cs"/>
              </a:defRPr>
            </a:lvl3pPr>
            <a:lvl4pPr marL="2130706" indent="-304386" algn="l" defTabSz="608772" rtl="0" eaLnBrk="1" latinLnBrk="0" hangingPunct="1">
              <a:spcBef>
                <a:spcPct val="20000"/>
              </a:spcBef>
              <a:buFont typeface="Arial"/>
              <a:buChar char="–"/>
              <a:defRPr sz="2700" kern="1200">
                <a:solidFill>
                  <a:schemeClr val="tx1"/>
                </a:solidFill>
                <a:latin typeface="+mn-lt"/>
                <a:ea typeface="+mn-ea"/>
                <a:cs typeface="+mn-cs"/>
              </a:defRPr>
            </a:lvl4pPr>
            <a:lvl5pPr marL="2739478" indent="-304386" algn="l" defTabSz="608772" rtl="0" eaLnBrk="1" latinLnBrk="0" hangingPunct="1">
              <a:spcBef>
                <a:spcPct val="20000"/>
              </a:spcBef>
              <a:buFont typeface="Arial"/>
              <a:buChar char="»"/>
              <a:defRPr sz="2700" kern="1200">
                <a:solidFill>
                  <a:schemeClr val="tx1"/>
                </a:solidFill>
                <a:latin typeface="+mn-lt"/>
                <a:ea typeface="+mn-ea"/>
                <a:cs typeface="+mn-cs"/>
              </a:defRPr>
            </a:lvl5pPr>
            <a:lvl6pPr marL="3348252" indent="-304386" algn="l" defTabSz="608772" rtl="0" eaLnBrk="1" latinLnBrk="0" hangingPunct="1">
              <a:spcBef>
                <a:spcPct val="20000"/>
              </a:spcBef>
              <a:buFont typeface="Arial"/>
              <a:buChar char="•"/>
              <a:defRPr sz="2700" kern="1200">
                <a:solidFill>
                  <a:schemeClr val="tx1"/>
                </a:solidFill>
                <a:latin typeface="+mn-lt"/>
                <a:ea typeface="+mn-ea"/>
                <a:cs typeface="+mn-cs"/>
              </a:defRPr>
            </a:lvl6pPr>
            <a:lvl7pPr marL="3957024" indent="-304386" algn="l" defTabSz="608772" rtl="0" eaLnBrk="1" latinLnBrk="0" hangingPunct="1">
              <a:spcBef>
                <a:spcPct val="20000"/>
              </a:spcBef>
              <a:buFont typeface="Arial"/>
              <a:buChar char="•"/>
              <a:defRPr sz="2700" kern="1200">
                <a:solidFill>
                  <a:schemeClr val="tx1"/>
                </a:solidFill>
                <a:latin typeface="+mn-lt"/>
                <a:ea typeface="+mn-ea"/>
                <a:cs typeface="+mn-cs"/>
              </a:defRPr>
            </a:lvl7pPr>
            <a:lvl8pPr marL="4565798" indent="-304386" algn="l" defTabSz="608772" rtl="0" eaLnBrk="1" latinLnBrk="0" hangingPunct="1">
              <a:spcBef>
                <a:spcPct val="20000"/>
              </a:spcBef>
              <a:buFont typeface="Arial"/>
              <a:buChar char="•"/>
              <a:defRPr sz="2700" kern="1200">
                <a:solidFill>
                  <a:schemeClr val="tx1"/>
                </a:solidFill>
                <a:latin typeface="+mn-lt"/>
                <a:ea typeface="+mn-ea"/>
                <a:cs typeface="+mn-cs"/>
              </a:defRPr>
            </a:lvl8pPr>
            <a:lvl9pPr marL="5174570" indent="-304386" algn="l" defTabSz="608772" rtl="0" eaLnBrk="1" latinLnBrk="0" hangingPunct="1">
              <a:spcBef>
                <a:spcPct val="20000"/>
              </a:spcBef>
              <a:buFont typeface="Arial"/>
              <a:buChar char="•"/>
              <a:defRPr sz="2700" kern="1200">
                <a:solidFill>
                  <a:schemeClr val="tx1"/>
                </a:solidFill>
                <a:latin typeface="+mn-lt"/>
                <a:ea typeface="+mn-ea"/>
                <a:cs typeface="+mn-cs"/>
              </a:defRPr>
            </a:lvl9pPr>
          </a:lstStyle>
          <a:p>
            <a:pPr>
              <a:defRPr/>
            </a:pPr>
            <a:r>
              <a:rPr lang="en-US" sz="2400" b="1" dirty="0" smtClean="0"/>
              <a:t>Origin: </a:t>
            </a:r>
            <a:r>
              <a:rPr lang="en-US" sz="2400" dirty="0" smtClean="0"/>
              <a:t>RHD is a complication of untreated streptococcal (“strep”) sore throat.</a:t>
            </a:r>
          </a:p>
          <a:p>
            <a:pPr>
              <a:defRPr/>
            </a:pPr>
            <a:r>
              <a:rPr lang="en-US" sz="2400" b="1" dirty="0" smtClean="0"/>
              <a:t>Primordial prevention: </a:t>
            </a:r>
            <a:r>
              <a:rPr lang="en-US" sz="2400" dirty="0" smtClean="0"/>
              <a:t>Improved living conditions (i.e., reduced poverty, nutrition, overcrowding) decreases risk of strep sore throat.</a:t>
            </a:r>
          </a:p>
          <a:p>
            <a:pPr>
              <a:defRPr/>
            </a:pPr>
            <a:r>
              <a:rPr lang="en-US" sz="2400" b="1" dirty="0" smtClean="0"/>
              <a:t>Primary prevention: </a:t>
            </a:r>
            <a:r>
              <a:rPr lang="en-US" sz="2400" dirty="0" smtClean="0"/>
              <a:t>Prompt treatment of patients with sore throat prevents acute rheumatic fever and RHD. Single-dose injectable </a:t>
            </a:r>
            <a:r>
              <a:rPr lang="en-US" sz="2400" dirty="0" err="1" smtClean="0"/>
              <a:t>benzathine</a:t>
            </a:r>
            <a:r>
              <a:rPr lang="en-US" sz="2400" dirty="0" smtClean="0"/>
              <a:t> penicillin is preferred to ensure compliance.</a:t>
            </a:r>
          </a:p>
          <a:p>
            <a:pPr>
              <a:defRPr/>
            </a:pPr>
            <a:r>
              <a:rPr lang="en-US" sz="2400" b="1" dirty="0" smtClean="0"/>
              <a:t>Secondary prevention:</a:t>
            </a:r>
            <a:r>
              <a:rPr lang="en-US" sz="2400" dirty="0" smtClean="0"/>
              <a:t> Monthly penicillin injections for a period of years or decades reduces progression of heart disease in patients with RHD.</a:t>
            </a:r>
          </a:p>
          <a:p>
            <a:pPr>
              <a:defRPr/>
            </a:pPr>
            <a:r>
              <a:rPr lang="en-US" sz="2400" b="1" dirty="0" smtClean="0"/>
              <a:t>Tertiary intervention: </a:t>
            </a:r>
            <a:r>
              <a:rPr lang="en-US" sz="2400" dirty="0" smtClean="0"/>
              <a:t>Special heart medications and surgery are sometimes needed for patients with advanced RHD. Left untreated, progressive RHD is often fatal.</a:t>
            </a:r>
            <a:endParaRPr lang="en-US" sz="2400" dirty="0"/>
          </a:p>
        </p:txBody>
      </p:sp>
      <p:cxnSp>
        <p:nvCxnSpPr>
          <p:cNvPr id="26" name="Straight Arrow Connector 25"/>
          <p:cNvCxnSpPr/>
          <p:nvPr/>
        </p:nvCxnSpPr>
        <p:spPr>
          <a:xfrm>
            <a:off x="8925452" y="3097478"/>
            <a:ext cx="871" cy="37194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7915069" y="2655980"/>
            <a:ext cx="1993440" cy="113053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21789" tIns="60894" rIns="121789" bIns="60894" rtlCol="0" anchor="ctr"/>
          <a:lstStyle/>
          <a:p>
            <a:pPr algn="ctr"/>
            <a:r>
              <a:rPr lang="en-US" sz="1900" dirty="0">
                <a:solidFill>
                  <a:schemeClr val="tx1"/>
                </a:solidFill>
              </a:rPr>
              <a:t>Environmental conditions</a:t>
            </a:r>
          </a:p>
        </p:txBody>
      </p:sp>
      <p:sp>
        <p:nvSpPr>
          <p:cNvPr id="28" name="Rectangle 27"/>
          <p:cNvSpPr/>
          <p:nvPr/>
        </p:nvSpPr>
        <p:spPr>
          <a:xfrm>
            <a:off x="7915069" y="4015413"/>
            <a:ext cx="1993440" cy="113053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21789" tIns="60894" rIns="121789" bIns="60894" rtlCol="0" anchor="ctr"/>
          <a:lstStyle/>
          <a:p>
            <a:pPr algn="ctr"/>
            <a:r>
              <a:rPr lang="en-US" sz="1900" dirty="0">
                <a:solidFill>
                  <a:schemeClr val="tx1"/>
                </a:solidFill>
              </a:rPr>
              <a:t>Group A Streptococcal pharyngitis</a:t>
            </a:r>
          </a:p>
        </p:txBody>
      </p:sp>
      <p:sp>
        <p:nvSpPr>
          <p:cNvPr id="29" name="Rectangle 28"/>
          <p:cNvSpPr/>
          <p:nvPr/>
        </p:nvSpPr>
        <p:spPr>
          <a:xfrm>
            <a:off x="7915069" y="5413074"/>
            <a:ext cx="1993440" cy="113053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21789" tIns="60894" rIns="121789" bIns="60894" rtlCol="0" anchor="ctr"/>
          <a:lstStyle/>
          <a:p>
            <a:pPr algn="ctr"/>
            <a:r>
              <a:rPr lang="en-US" sz="1900" dirty="0">
                <a:solidFill>
                  <a:schemeClr val="tx1"/>
                </a:solidFill>
              </a:rPr>
              <a:t>Acute rheumatic fever/RHD</a:t>
            </a:r>
          </a:p>
        </p:txBody>
      </p:sp>
      <p:sp>
        <p:nvSpPr>
          <p:cNvPr id="30" name="Rectangle 29"/>
          <p:cNvSpPr/>
          <p:nvPr/>
        </p:nvSpPr>
        <p:spPr>
          <a:xfrm>
            <a:off x="7915069" y="6820294"/>
            <a:ext cx="1993440" cy="113053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21789" tIns="60894" rIns="121789" bIns="60894" rtlCol="0" anchor="ctr"/>
          <a:lstStyle/>
          <a:p>
            <a:pPr algn="ctr"/>
            <a:r>
              <a:rPr lang="en-US" sz="1900" dirty="0">
                <a:solidFill>
                  <a:schemeClr val="tx1"/>
                </a:solidFill>
              </a:rPr>
              <a:t>Cardiac surgery</a:t>
            </a:r>
          </a:p>
        </p:txBody>
      </p:sp>
      <p:sp>
        <p:nvSpPr>
          <p:cNvPr id="31" name="TextBox 30"/>
          <p:cNvSpPr txBox="1"/>
          <p:nvPr/>
        </p:nvSpPr>
        <p:spPr>
          <a:xfrm>
            <a:off x="10379418" y="2827776"/>
            <a:ext cx="2055523" cy="707753"/>
          </a:xfrm>
          <a:prstGeom prst="rect">
            <a:avLst/>
          </a:prstGeom>
          <a:noFill/>
        </p:spPr>
        <p:txBody>
          <a:bodyPr wrap="square" lIns="121789" tIns="60894" rIns="121789" bIns="60894" rtlCol="0">
            <a:spAutoFit/>
          </a:bodyPr>
          <a:lstStyle/>
          <a:p>
            <a:r>
              <a:rPr lang="en-US" sz="1900" i="1" dirty="0"/>
              <a:t>Primordial </a:t>
            </a:r>
            <a:br>
              <a:rPr lang="en-US" sz="1900" i="1" dirty="0"/>
            </a:br>
            <a:r>
              <a:rPr lang="en-US" sz="1900" i="1" dirty="0"/>
              <a:t>prevention</a:t>
            </a:r>
          </a:p>
        </p:txBody>
      </p:sp>
      <p:sp>
        <p:nvSpPr>
          <p:cNvPr id="32" name="TextBox 31"/>
          <p:cNvSpPr txBox="1"/>
          <p:nvPr/>
        </p:nvSpPr>
        <p:spPr>
          <a:xfrm>
            <a:off x="10379418" y="4321770"/>
            <a:ext cx="2136719" cy="707753"/>
          </a:xfrm>
          <a:prstGeom prst="rect">
            <a:avLst/>
          </a:prstGeom>
          <a:noFill/>
        </p:spPr>
        <p:txBody>
          <a:bodyPr wrap="square" lIns="121789" tIns="60894" rIns="121789" bIns="60894" rtlCol="0">
            <a:spAutoFit/>
          </a:bodyPr>
          <a:lstStyle/>
          <a:p>
            <a:r>
              <a:rPr lang="en-US" sz="1900" i="1" dirty="0"/>
              <a:t>Primary</a:t>
            </a:r>
            <a:br>
              <a:rPr lang="en-US" sz="1900" i="1" dirty="0"/>
            </a:br>
            <a:r>
              <a:rPr lang="en-US" sz="1900" i="1" dirty="0"/>
              <a:t>prevention</a:t>
            </a:r>
          </a:p>
        </p:txBody>
      </p:sp>
      <p:sp>
        <p:nvSpPr>
          <p:cNvPr id="33" name="TextBox 32"/>
          <p:cNvSpPr txBox="1"/>
          <p:nvPr/>
        </p:nvSpPr>
        <p:spPr>
          <a:xfrm>
            <a:off x="10379418" y="5632658"/>
            <a:ext cx="2096121" cy="707753"/>
          </a:xfrm>
          <a:prstGeom prst="rect">
            <a:avLst/>
          </a:prstGeom>
          <a:noFill/>
        </p:spPr>
        <p:txBody>
          <a:bodyPr wrap="square" lIns="121789" tIns="60894" rIns="121789" bIns="60894" rtlCol="0">
            <a:spAutoFit/>
          </a:bodyPr>
          <a:lstStyle/>
          <a:p>
            <a:r>
              <a:rPr lang="en-US" sz="1900" i="1" dirty="0"/>
              <a:t>Secondary</a:t>
            </a:r>
            <a:br>
              <a:rPr lang="en-US" sz="1900" i="1" dirty="0"/>
            </a:br>
            <a:r>
              <a:rPr lang="en-US" sz="1900" i="1" dirty="0"/>
              <a:t>prevention</a:t>
            </a:r>
          </a:p>
        </p:txBody>
      </p:sp>
      <p:sp>
        <p:nvSpPr>
          <p:cNvPr id="34" name="TextBox 33"/>
          <p:cNvSpPr txBox="1"/>
          <p:nvPr/>
        </p:nvSpPr>
        <p:spPr>
          <a:xfrm>
            <a:off x="10379418" y="6963418"/>
            <a:ext cx="2136719" cy="707753"/>
          </a:xfrm>
          <a:prstGeom prst="rect">
            <a:avLst/>
          </a:prstGeom>
          <a:noFill/>
        </p:spPr>
        <p:txBody>
          <a:bodyPr wrap="square" lIns="121789" tIns="60894" rIns="121789" bIns="60894" rtlCol="0">
            <a:spAutoFit/>
          </a:bodyPr>
          <a:lstStyle/>
          <a:p>
            <a:r>
              <a:rPr lang="en-US" sz="1900" i="1" dirty="0"/>
              <a:t>Tertiary</a:t>
            </a:r>
            <a:br>
              <a:rPr lang="en-US" sz="1900" i="1" dirty="0"/>
            </a:br>
            <a:r>
              <a:rPr lang="en-US" sz="1900" i="1" dirty="0"/>
              <a:t>intervention</a:t>
            </a:r>
          </a:p>
        </p:txBody>
      </p:sp>
      <p:sp>
        <p:nvSpPr>
          <p:cNvPr id="35" name="TextBox 34"/>
          <p:cNvSpPr txBox="1"/>
          <p:nvPr/>
        </p:nvSpPr>
        <p:spPr>
          <a:xfrm>
            <a:off x="7725612" y="1837785"/>
            <a:ext cx="3924441" cy="676975"/>
          </a:xfrm>
          <a:prstGeom prst="rect">
            <a:avLst/>
          </a:prstGeom>
          <a:noFill/>
        </p:spPr>
        <p:txBody>
          <a:bodyPr wrap="square" lIns="121789" tIns="60894" rIns="121789" bIns="60894" rtlCol="0">
            <a:spAutoFit/>
          </a:bodyPr>
          <a:lstStyle/>
          <a:p>
            <a:r>
              <a:rPr lang="en-US" sz="1800" b="1" i="1" dirty="0"/>
              <a:t>Pathway to the development of RHD and intervention nodes for prevention</a:t>
            </a:r>
          </a:p>
        </p:txBody>
      </p:sp>
      <p:grpSp>
        <p:nvGrpSpPr>
          <p:cNvPr id="36" name="Group 35"/>
          <p:cNvGrpSpPr/>
          <p:nvPr/>
        </p:nvGrpSpPr>
        <p:grpSpPr>
          <a:xfrm>
            <a:off x="9972016" y="3068297"/>
            <a:ext cx="405977" cy="243589"/>
            <a:chOff x="5618480" y="6258560"/>
            <a:chExt cx="304800" cy="182882"/>
          </a:xfrm>
        </p:grpSpPr>
        <p:cxnSp>
          <p:nvCxnSpPr>
            <p:cNvPr id="37" name="Straight Connector 36"/>
            <p:cNvCxnSpPr/>
            <p:nvPr/>
          </p:nvCxnSpPr>
          <p:spPr bwMode="auto">
            <a:xfrm flipV="1">
              <a:off x="5628640" y="6350000"/>
              <a:ext cx="294640" cy="2"/>
            </a:xfrm>
            <a:prstGeom prst="line">
              <a:avLst/>
            </a:prstGeom>
            <a:solidFill>
              <a:schemeClr val="accent2"/>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8" name="Straight Connector 37"/>
            <p:cNvCxnSpPr/>
            <p:nvPr/>
          </p:nvCxnSpPr>
          <p:spPr bwMode="auto">
            <a:xfrm flipV="1">
              <a:off x="5618480" y="6258560"/>
              <a:ext cx="0" cy="182882"/>
            </a:xfrm>
            <a:prstGeom prst="line">
              <a:avLst/>
            </a:prstGeom>
            <a:solidFill>
              <a:schemeClr val="accent2"/>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39" name="Group 38"/>
          <p:cNvGrpSpPr/>
          <p:nvPr/>
        </p:nvGrpSpPr>
        <p:grpSpPr>
          <a:xfrm>
            <a:off x="9985549" y="4421553"/>
            <a:ext cx="405977" cy="243589"/>
            <a:chOff x="5618480" y="6258560"/>
            <a:chExt cx="304800" cy="182882"/>
          </a:xfrm>
        </p:grpSpPr>
        <p:cxnSp>
          <p:nvCxnSpPr>
            <p:cNvPr id="40" name="Straight Connector 39"/>
            <p:cNvCxnSpPr/>
            <p:nvPr/>
          </p:nvCxnSpPr>
          <p:spPr bwMode="auto">
            <a:xfrm flipV="1">
              <a:off x="5628640" y="6350000"/>
              <a:ext cx="294640" cy="2"/>
            </a:xfrm>
            <a:prstGeom prst="line">
              <a:avLst/>
            </a:prstGeom>
            <a:solidFill>
              <a:schemeClr val="accent2"/>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 name="Straight Connector 40"/>
            <p:cNvCxnSpPr/>
            <p:nvPr/>
          </p:nvCxnSpPr>
          <p:spPr bwMode="auto">
            <a:xfrm flipV="1">
              <a:off x="5618480" y="6258560"/>
              <a:ext cx="0" cy="182882"/>
            </a:xfrm>
            <a:prstGeom prst="line">
              <a:avLst/>
            </a:prstGeom>
            <a:solidFill>
              <a:schemeClr val="accent2"/>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42" name="Group 41"/>
          <p:cNvGrpSpPr/>
          <p:nvPr/>
        </p:nvGrpSpPr>
        <p:grpSpPr>
          <a:xfrm>
            <a:off x="9985549" y="5842471"/>
            <a:ext cx="405977" cy="243589"/>
            <a:chOff x="5618480" y="6258560"/>
            <a:chExt cx="304800" cy="182882"/>
          </a:xfrm>
        </p:grpSpPr>
        <p:cxnSp>
          <p:nvCxnSpPr>
            <p:cNvPr id="43" name="Straight Connector 42"/>
            <p:cNvCxnSpPr/>
            <p:nvPr/>
          </p:nvCxnSpPr>
          <p:spPr bwMode="auto">
            <a:xfrm flipV="1">
              <a:off x="5628640" y="6350000"/>
              <a:ext cx="294640" cy="2"/>
            </a:xfrm>
            <a:prstGeom prst="line">
              <a:avLst/>
            </a:prstGeom>
            <a:solidFill>
              <a:schemeClr val="accent2"/>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 name="Straight Connector 43"/>
            <p:cNvCxnSpPr/>
            <p:nvPr/>
          </p:nvCxnSpPr>
          <p:spPr bwMode="auto">
            <a:xfrm flipV="1">
              <a:off x="5618480" y="6258560"/>
              <a:ext cx="0" cy="182882"/>
            </a:xfrm>
            <a:prstGeom prst="line">
              <a:avLst/>
            </a:prstGeom>
            <a:solidFill>
              <a:schemeClr val="accent2"/>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45" name="Group 44"/>
          <p:cNvGrpSpPr/>
          <p:nvPr/>
        </p:nvGrpSpPr>
        <p:grpSpPr>
          <a:xfrm>
            <a:off x="9972016" y="7168661"/>
            <a:ext cx="405977" cy="243589"/>
            <a:chOff x="5618480" y="6258560"/>
            <a:chExt cx="304800" cy="182882"/>
          </a:xfrm>
        </p:grpSpPr>
        <p:cxnSp>
          <p:nvCxnSpPr>
            <p:cNvPr id="46" name="Straight Connector 45"/>
            <p:cNvCxnSpPr/>
            <p:nvPr/>
          </p:nvCxnSpPr>
          <p:spPr bwMode="auto">
            <a:xfrm flipV="1">
              <a:off x="5628640" y="6350000"/>
              <a:ext cx="294640" cy="2"/>
            </a:xfrm>
            <a:prstGeom prst="line">
              <a:avLst/>
            </a:prstGeom>
            <a:solidFill>
              <a:schemeClr val="accent2"/>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 name="Straight Connector 46"/>
            <p:cNvCxnSpPr/>
            <p:nvPr/>
          </p:nvCxnSpPr>
          <p:spPr bwMode="auto">
            <a:xfrm flipV="1">
              <a:off x="5618480" y="6258560"/>
              <a:ext cx="0" cy="182882"/>
            </a:xfrm>
            <a:prstGeom prst="line">
              <a:avLst/>
            </a:prstGeom>
            <a:solidFill>
              <a:schemeClr val="accent2"/>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pic>
        <p:nvPicPr>
          <p:cNvPr id="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09" y="68906"/>
            <a:ext cx="13541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778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4248AA-4271-6243-B5F2-0EB5393C7224}" type="slidenum">
              <a:rPr lang="en-US" smtClean="0"/>
              <a:t>22</a:t>
            </a:fld>
            <a:endParaRPr lang="en-US"/>
          </a:p>
        </p:txBody>
      </p:sp>
      <p:sp>
        <p:nvSpPr>
          <p:cNvPr id="3" name="TextBox 2"/>
          <p:cNvSpPr txBox="1"/>
          <p:nvPr/>
        </p:nvSpPr>
        <p:spPr>
          <a:xfrm>
            <a:off x="1606658" y="3390530"/>
            <a:ext cx="8959697" cy="2062103"/>
          </a:xfrm>
          <a:prstGeom prst="rect">
            <a:avLst/>
          </a:prstGeom>
          <a:noFill/>
        </p:spPr>
        <p:txBody>
          <a:bodyPr wrap="none" rtlCol="0">
            <a:spAutoFit/>
          </a:bodyPr>
          <a:lstStyle/>
          <a:p>
            <a:pPr algn="ctr"/>
            <a:r>
              <a:rPr lang="en-US" sz="3200" b="1" i="1" dirty="0">
                <a:solidFill>
                  <a:schemeClr val="accent1">
                    <a:lumMod val="75000"/>
                  </a:schemeClr>
                </a:solidFill>
              </a:rPr>
              <a:t>This Rheumatic Heart Disease Training Module </a:t>
            </a:r>
          </a:p>
          <a:p>
            <a:pPr algn="ctr"/>
            <a:r>
              <a:rPr lang="en-US" sz="3200" b="1" i="1" dirty="0">
                <a:solidFill>
                  <a:schemeClr val="accent1">
                    <a:lumMod val="75000"/>
                  </a:schemeClr>
                </a:solidFill>
              </a:rPr>
              <a:t>for Healthcare Workers was created by the </a:t>
            </a:r>
          </a:p>
          <a:p>
            <a:pPr algn="ctr"/>
            <a:r>
              <a:rPr lang="en-US" sz="3200" b="1" i="1" dirty="0" err="1">
                <a:solidFill>
                  <a:schemeClr val="accent1">
                    <a:lumMod val="75000"/>
                  </a:schemeClr>
                </a:solidFill>
              </a:rPr>
              <a:t>BeatRHD</a:t>
            </a:r>
            <a:r>
              <a:rPr lang="en-US" sz="3200" b="1" i="1" dirty="0">
                <a:solidFill>
                  <a:schemeClr val="accent1">
                    <a:lumMod val="75000"/>
                  </a:schemeClr>
                </a:solidFill>
              </a:rPr>
              <a:t> Zambia team </a:t>
            </a:r>
          </a:p>
          <a:p>
            <a:pPr algn="ctr"/>
            <a:r>
              <a:rPr lang="en-US" sz="3200" b="1" i="1" dirty="0">
                <a:solidFill>
                  <a:schemeClr val="accent1">
                    <a:lumMod val="75000"/>
                  </a:schemeClr>
                </a:solidFill>
              </a:rPr>
              <a:t>at the University Teaching Hospital, Lusaka, Zambia</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65" y="93518"/>
            <a:ext cx="13541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beat_rhd_logo"/>
          <p:cNvPicPr/>
          <p:nvPr/>
        </p:nvPicPr>
        <p:blipFill>
          <a:blip r:embed="rId3">
            <a:extLst>
              <a:ext uri="{28A0092B-C50C-407E-A947-70E740481C1C}">
                <a14:useLocalDpi xmlns:a14="http://schemas.microsoft.com/office/drawing/2010/main" val="0"/>
              </a:ext>
            </a:extLst>
          </a:blip>
          <a:srcRect/>
          <a:stretch>
            <a:fillRect/>
          </a:stretch>
        </p:blipFill>
        <p:spPr bwMode="auto">
          <a:xfrm>
            <a:off x="3543300" y="1452418"/>
            <a:ext cx="4178300" cy="1854200"/>
          </a:xfrm>
          <a:prstGeom prst="rect">
            <a:avLst/>
          </a:prstGeom>
          <a:noFill/>
          <a:ln>
            <a:noFill/>
          </a:ln>
        </p:spPr>
      </p:pic>
      <p:sp>
        <p:nvSpPr>
          <p:cNvPr id="9" name="Text Box 2"/>
          <p:cNvSpPr txBox="1"/>
          <p:nvPr/>
        </p:nvSpPr>
        <p:spPr>
          <a:xfrm>
            <a:off x="4086648" y="6567487"/>
            <a:ext cx="7444952" cy="1485900"/>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sz="2000" b="1" i="1" dirty="0">
                <a:solidFill>
                  <a:schemeClr val="bg1">
                    <a:lumMod val="50000"/>
                  </a:schemeClr>
                </a:solidFill>
              </a:rPr>
              <a:t>Dr. John Musuku, Consultant </a:t>
            </a:r>
            <a:r>
              <a:rPr lang="en-US" sz="2000" b="1" i="1" dirty="0" err="1">
                <a:solidFill>
                  <a:schemeClr val="bg1">
                    <a:lumMod val="50000"/>
                  </a:schemeClr>
                </a:solidFill>
              </a:rPr>
              <a:t>Paediatrician</a:t>
            </a:r>
            <a:r>
              <a:rPr lang="en-US" sz="2000" b="1" i="1" dirty="0">
                <a:solidFill>
                  <a:schemeClr val="bg1">
                    <a:lumMod val="50000"/>
                  </a:schemeClr>
                </a:solidFill>
              </a:rPr>
              <a:t>/Cardiologist, PI</a:t>
            </a:r>
          </a:p>
          <a:p>
            <a:pPr marL="0" marR="0" algn="r">
              <a:spcBef>
                <a:spcPts val="0"/>
              </a:spcBef>
              <a:spcAft>
                <a:spcPts val="0"/>
              </a:spcAft>
            </a:pPr>
            <a:r>
              <a:rPr lang="en-US" sz="2000" b="1" i="1" dirty="0">
                <a:solidFill>
                  <a:schemeClr val="bg1">
                    <a:lumMod val="50000"/>
                  </a:schemeClr>
                </a:solidFill>
              </a:rPr>
              <a:t>University Teaching Hospital</a:t>
            </a:r>
          </a:p>
          <a:p>
            <a:pPr marL="0" marR="0" algn="r">
              <a:spcBef>
                <a:spcPts val="0"/>
              </a:spcBef>
              <a:spcAft>
                <a:spcPts val="0"/>
              </a:spcAft>
            </a:pPr>
            <a:r>
              <a:rPr lang="en-US" sz="2000" b="1" i="1" dirty="0">
                <a:solidFill>
                  <a:schemeClr val="bg1">
                    <a:lumMod val="50000"/>
                  </a:schemeClr>
                </a:solidFill>
              </a:rPr>
              <a:t>Department of </a:t>
            </a:r>
            <a:r>
              <a:rPr lang="en-US" sz="2000" b="1" i="1" dirty="0" err="1">
                <a:solidFill>
                  <a:schemeClr val="bg1">
                    <a:lumMod val="50000"/>
                  </a:schemeClr>
                </a:solidFill>
              </a:rPr>
              <a:t>Paediatrics</a:t>
            </a:r>
            <a:r>
              <a:rPr lang="en-US" sz="2000" b="1" i="1" dirty="0">
                <a:solidFill>
                  <a:schemeClr val="bg1">
                    <a:lumMod val="50000"/>
                  </a:schemeClr>
                </a:solidFill>
              </a:rPr>
              <a:t> &amp; Child Health</a:t>
            </a:r>
          </a:p>
          <a:p>
            <a:pPr marL="0" marR="0" algn="r">
              <a:spcBef>
                <a:spcPts val="0"/>
              </a:spcBef>
              <a:spcAft>
                <a:spcPts val="0"/>
              </a:spcAft>
            </a:pPr>
            <a:r>
              <a:rPr lang="it-IT" sz="2000" b="1" i="1" dirty="0">
                <a:solidFill>
                  <a:schemeClr val="bg1">
                    <a:lumMod val="50000"/>
                  </a:schemeClr>
                </a:solidFill>
              </a:rPr>
              <a:t>P/B RW I Lusaka</a:t>
            </a:r>
            <a:endParaRPr lang="en-US" sz="2000" b="1" i="1" dirty="0">
              <a:solidFill>
                <a:schemeClr val="bg1">
                  <a:lumMod val="50000"/>
                </a:schemeClr>
              </a:solidFill>
            </a:endParaRPr>
          </a:p>
          <a:p>
            <a:pPr marL="0" marR="0" algn="r">
              <a:spcBef>
                <a:spcPts val="0"/>
              </a:spcBef>
              <a:spcAft>
                <a:spcPts val="0"/>
              </a:spcAft>
            </a:pPr>
            <a:r>
              <a:rPr lang="it-IT" sz="2000" b="1" i="1" dirty="0">
                <a:solidFill>
                  <a:schemeClr val="bg1">
                    <a:lumMod val="50000"/>
                  </a:schemeClr>
                </a:solidFill>
              </a:rPr>
              <a:t>+260 0966 766052</a:t>
            </a:r>
            <a:endParaRPr lang="en-US" sz="2000" b="1" i="1" dirty="0">
              <a:solidFill>
                <a:schemeClr val="bg1">
                  <a:lumMod val="50000"/>
                </a:schemeClr>
              </a:solidFill>
            </a:endParaRPr>
          </a:p>
          <a:p>
            <a:pPr marL="0" marR="0" algn="r">
              <a:lnSpc>
                <a:spcPct val="115000"/>
              </a:lnSpc>
              <a:spcBef>
                <a:spcPts val="0"/>
              </a:spcBef>
              <a:spcAft>
                <a:spcPts val="1000"/>
              </a:spcAft>
            </a:pPr>
            <a:r>
              <a:rPr lang="en-US" sz="2000" b="1" i="1" dirty="0">
                <a:solidFill>
                  <a:schemeClr val="bg1">
                    <a:lumMod val="50000"/>
                  </a:schemeClr>
                </a:solidFill>
              </a:rPr>
              <a:t>jmusuku2001@yahoo.co.uk</a:t>
            </a:r>
          </a:p>
        </p:txBody>
      </p:sp>
    </p:spTree>
    <p:extLst>
      <p:ext uri="{BB962C8B-B14F-4D97-AF65-F5344CB8AC3E}">
        <p14:creationId xmlns:p14="http://schemas.microsoft.com/office/powerpoint/2010/main" val="1836992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75574" y="1673690"/>
            <a:ext cx="5142548" cy="7417415"/>
          </a:xfrm>
          <a:prstGeom prst="rect">
            <a:avLst/>
          </a:prstGeom>
          <a:noFill/>
        </p:spPr>
        <p:txBody>
          <a:bodyPr wrap="square" rtlCol="0">
            <a:spAutoFit/>
          </a:bodyPr>
          <a:lstStyle/>
          <a:p>
            <a:pPr marL="457200" indent="-457200">
              <a:spcBef>
                <a:spcPts val="2400"/>
              </a:spcBef>
              <a:buFont typeface="Arial"/>
              <a:buChar char="•"/>
            </a:pPr>
            <a:r>
              <a:rPr lang="en-US" sz="3200" dirty="0" smtClean="0">
                <a:solidFill>
                  <a:srgbClr val="000000"/>
                </a:solidFill>
              </a:rPr>
              <a:t>RHD affects 35 million people worldwide and causes about 350,000 deaths each year.*</a:t>
            </a:r>
          </a:p>
          <a:p>
            <a:pPr marL="457200" indent="-457200">
              <a:spcBef>
                <a:spcPts val="2400"/>
              </a:spcBef>
              <a:buFont typeface="Arial"/>
              <a:buChar char="•"/>
            </a:pPr>
            <a:r>
              <a:rPr lang="en-US" sz="3200" b="1" dirty="0" smtClean="0"/>
              <a:t>Africa has very high rates of RHD. </a:t>
            </a:r>
          </a:p>
          <a:p>
            <a:pPr marL="457200" indent="-457200">
              <a:spcBef>
                <a:spcPts val="2400"/>
              </a:spcBef>
              <a:buFont typeface="Arial"/>
              <a:buChar char="•"/>
            </a:pPr>
            <a:r>
              <a:rPr lang="en-US" sz="3200" dirty="0" smtClean="0"/>
              <a:t>High </a:t>
            </a:r>
            <a:r>
              <a:rPr lang="en-US" sz="3200" dirty="0"/>
              <a:t>risk factors for RHD include: overcrowded living conditions, </a:t>
            </a:r>
            <a:r>
              <a:rPr lang="en-US" sz="3200" dirty="0" smtClean="0"/>
              <a:t>lack of clean water and toilets, </a:t>
            </a:r>
            <a:r>
              <a:rPr lang="en-US" sz="3200" dirty="0"/>
              <a:t>and poor access to healthcare</a:t>
            </a:r>
            <a:endParaRPr lang="en-US" sz="3200" dirty="0">
              <a:solidFill>
                <a:srgbClr val="000000"/>
              </a:solidFill>
            </a:endParaRPr>
          </a:p>
          <a:p>
            <a:pPr marL="457200" indent="-457200">
              <a:spcBef>
                <a:spcPts val="2400"/>
              </a:spcBef>
              <a:buFont typeface="Arial"/>
              <a:buChar char="•"/>
            </a:pPr>
            <a:endParaRPr lang="en-US" sz="3200" dirty="0" smtClean="0">
              <a:solidFill>
                <a:srgbClr val="000000"/>
              </a:solidFill>
            </a:endParaRPr>
          </a:p>
        </p:txBody>
      </p:sp>
      <p:sp>
        <p:nvSpPr>
          <p:cNvPr id="5" name="Slide Number Placeholder 4"/>
          <p:cNvSpPr>
            <a:spLocks noGrp="1"/>
          </p:cNvSpPr>
          <p:nvPr>
            <p:ph type="sldNum" sz="quarter" idx="12"/>
          </p:nvPr>
        </p:nvSpPr>
        <p:spPr/>
        <p:txBody>
          <a:bodyPr/>
          <a:lstStyle/>
          <a:p>
            <a:fld id="{594248AA-4271-6243-B5F2-0EB5393C7224}" type="slidenum">
              <a:rPr lang="en-US" smtClean="0"/>
              <a:t>3</a:t>
            </a:fld>
            <a:endParaRPr lang="en-US"/>
          </a:p>
        </p:txBody>
      </p:sp>
      <p:pic>
        <p:nvPicPr>
          <p:cNvPr id="8"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57497" y="1711790"/>
            <a:ext cx="5428934" cy="494286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Oval 1"/>
          <p:cNvSpPr>
            <a:spLocks noChangeAspect="1"/>
          </p:cNvSpPr>
          <p:nvPr/>
        </p:nvSpPr>
        <p:spPr>
          <a:xfrm>
            <a:off x="1759650" y="3286932"/>
            <a:ext cx="2917368" cy="2917368"/>
          </a:xfrm>
          <a:prstGeom prst="ellipse">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110935" y="658365"/>
            <a:ext cx="5950993" cy="769441"/>
          </a:xfrm>
          <a:prstGeom prst="rect">
            <a:avLst/>
          </a:prstGeom>
          <a:noFill/>
        </p:spPr>
        <p:txBody>
          <a:bodyPr wrap="none" rtlCol="0">
            <a:spAutoFit/>
          </a:bodyPr>
          <a:lstStyle/>
          <a:p>
            <a:pPr algn="ctr"/>
            <a:r>
              <a:rPr lang="en-US" sz="4400" b="1" i="1" dirty="0" smtClean="0">
                <a:solidFill>
                  <a:schemeClr val="accent1">
                    <a:lumMod val="75000"/>
                  </a:schemeClr>
                </a:solidFill>
              </a:rPr>
              <a:t>RHD is a global problem</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662" y="127814"/>
            <a:ext cx="13541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57496" y="7790584"/>
            <a:ext cx="5121003" cy="523220"/>
          </a:xfrm>
          <a:prstGeom prst="rect">
            <a:avLst/>
          </a:prstGeom>
          <a:noFill/>
          <a:ln>
            <a:solidFill>
              <a:schemeClr val="tx2"/>
            </a:solidFill>
          </a:ln>
        </p:spPr>
        <p:txBody>
          <a:bodyPr wrap="square" rtlCol="0">
            <a:spAutoFit/>
          </a:bodyPr>
          <a:lstStyle/>
          <a:p>
            <a:r>
              <a:rPr lang="en-US" sz="1400" dirty="0" smtClean="0"/>
              <a:t>*Reference:  Global Burden of Disease 2015 study.  Institute for Health Metrics and Evaluation</a:t>
            </a:r>
            <a:r>
              <a:rPr lang="en-US" sz="1400" dirty="0"/>
              <a:t>. </a:t>
            </a:r>
            <a:r>
              <a:rPr lang="en-US" sz="1400" dirty="0" smtClean="0">
                <a:hlinkClick r:id="rId5"/>
              </a:rPr>
              <a:t>http</a:t>
            </a:r>
            <a:r>
              <a:rPr lang="en-US" sz="1400" dirty="0">
                <a:hlinkClick r:id="rId5"/>
              </a:rPr>
              <a:t>://www.healthdata.org</a:t>
            </a:r>
            <a:r>
              <a:rPr lang="en-US" sz="1400" dirty="0" smtClean="0">
                <a:hlinkClick r:id="rId5"/>
              </a:rPr>
              <a:t>/</a:t>
            </a:r>
            <a:r>
              <a:rPr lang="en-US" sz="1400" dirty="0" smtClean="0"/>
              <a:t> </a:t>
            </a:r>
            <a:r>
              <a:rPr lang="en-US" sz="1400" b="1" dirty="0" smtClean="0"/>
              <a:t> </a:t>
            </a:r>
            <a:endParaRPr lang="en-US" sz="1400" dirty="0"/>
          </a:p>
        </p:txBody>
      </p:sp>
      <p:sp>
        <p:nvSpPr>
          <p:cNvPr id="4" name="TextBox 3"/>
          <p:cNvSpPr txBox="1"/>
          <p:nvPr/>
        </p:nvSpPr>
        <p:spPr>
          <a:xfrm>
            <a:off x="655125" y="6742834"/>
            <a:ext cx="4272475" cy="1015663"/>
          </a:xfrm>
          <a:prstGeom prst="rect">
            <a:avLst/>
          </a:prstGeom>
          <a:noFill/>
        </p:spPr>
        <p:txBody>
          <a:bodyPr wrap="square" rtlCol="0">
            <a:spAutoFit/>
          </a:bodyPr>
          <a:lstStyle/>
          <a:p>
            <a:r>
              <a:rPr lang="en-US" sz="1800" i="1" dirty="0"/>
              <a:t>On the map, countries in darker color have more patients with </a:t>
            </a:r>
            <a:r>
              <a:rPr lang="en-US" sz="1800" i="1" dirty="0" smtClean="0"/>
              <a:t>RHD</a:t>
            </a:r>
            <a:endParaRPr lang="en-US" sz="1800" i="1" dirty="0"/>
          </a:p>
          <a:p>
            <a:endParaRPr lang="en-US" dirty="0"/>
          </a:p>
        </p:txBody>
      </p:sp>
    </p:spTree>
    <p:extLst>
      <p:ext uri="{BB962C8B-B14F-4D97-AF65-F5344CB8AC3E}">
        <p14:creationId xmlns:p14="http://schemas.microsoft.com/office/powerpoint/2010/main" val="3559082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8903" y="2508212"/>
            <a:ext cx="5142548" cy="4647426"/>
          </a:xfrm>
          <a:prstGeom prst="rect">
            <a:avLst/>
          </a:prstGeom>
          <a:noFill/>
        </p:spPr>
        <p:txBody>
          <a:bodyPr wrap="square" rtlCol="0">
            <a:spAutoFit/>
          </a:bodyPr>
          <a:lstStyle/>
          <a:p>
            <a:pPr marL="457200" indent="-457200">
              <a:spcBef>
                <a:spcPts val="2400"/>
              </a:spcBef>
              <a:buFont typeface="Arial"/>
              <a:buChar char="•"/>
            </a:pPr>
            <a:r>
              <a:rPr lang="en-US" sz="3200" b="1" dirty="0" smtClean="0">
                <a:solidFill>
                  <a:srgbClr val="000000"/>
                </a:solidFill>
              </a:rPr>
              <a:t>In Africa, up to 1-3% of young people have signs of early RHD.</a:t>
            </a:r>
          </a:p>
          <a:p>
            <a:pPr marL="457200" indent="-457200">
              <a:spcBef>
                <a:spcPts val="2400"/>
              </a:spcBef>
              <a:buFont typeface="Arial"/>
              <a:buChar char="•"/>
            </a:pPr>
            <a:r>
              <a:rPr lang="en-US" sz="3200" dirty="0" smtClean="0"/>
              <a:t>RHD mostly affects children and young adults.</a:t>
            </a:r>
          </a:p>
          <a:p>
            <a:pPr marL="457200" indent="-457200">
              <a:spcBef>
                <a:spcPts val="2400"/>
              </a:spcBef>
              <a:buFont typeface="Arial"/>
              <a:buChar char="•"/>
            </a:pPr>
            <a:r>
              <a:rPr lang="en-US" sz="3200" dirty="0" smtClean="0">
                <a:solidFill>
                  <a:srgbClr val="000000"/>
                </a:solidFill>
              </a:rPr>
              <a:t>Once it starts, RHD is hard to treat. This is why it is important to prevent RHD.</a:t>
            </a:r>
            <a:endParaRPr lang="en-US" sz="3200" dirty="0" smtClean="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bwMode="auto">
          <a:xfrm>
            <a:off x="6700752" y="2006601"/>
            <a:ext cx="4427074" cy="5984026"/>
          </a:xfrm>
          <a:prstGeom prst="rect">
            <a:avLst/>
          </a:prstGeom>
          <a:noFill/>
          <a:ln>
            <a:noFill/>
          </a:ln>
        </p:spPr>
      </p:pic>
      <p:sp>
        <p:nvSpPr>
          <p:cNvPr id="10" name="TextBox 9"/>
          <p:cNvSpPr txBox="1"/>
          <p:nvPr/>
        </p:nvSpPr>
        <p:spPr>
          <a:xfrm>
            <a:off x="1562637" y="658365"/>
            <a:ext cx="9047605" cy="769441"/>
          </a:xfrm>
          <a:prstGeom prst="rect">
            <a:avLst/>
          </a:prstGeom>
          <a:noFill/>
        </p:spPr>
        <p:txBody>
          <a:bodyPr wrap="none" rtlCol="0">
            <a:spAutoFit/>
          </a:bodyPr>
          <a:lstStyle/>
          <a:p>
            <a:pPr algn="ctr"/>
            <a:r>
              <a:rPr lang="en-US" sz="4400" b="1" i="1" dirty="0" smtClean="0">
                <a:solidFill>
                  <a:schemeClr val="accent1">
                    <a:lumMod val="75000"/>
                  </a:schemeClr>
                </a:solidFill>
              </a:rPr>
              <a:t>RHD is common in Sub-Saharan Africa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00" y="165100"/>
            <a:ext cx="13541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94248AA-4271-6243-B5F2-0EB5393C7224}" type="slidenum">
              <a:rPr lang="en-US" smtClean="0"/>
              <a:t>4</a:t>
            </a:fld>
            <a:endParaRPr lang="en-US"/>
          </a:p>
        </p:txBody>
      </p:sp>
    </p:spTree>
    <p:extLst>
      <p:ext uri="{BB962C8B-B14F-4D97-AF65-F5344CB8AC3E}">
        <p14:creationId xmlns:p14="http://schemas.microsoft.com/office/powerpoint/2010/main" val="2375442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4248AA-4271-6243-B5F2-0EB5393C7224}" type="slidenum">
              <a:rPr lang="en-US" smtClean="0"/>
              <a:t>5</a:t>
            </a:fld>
            <a:endParaRPr lang="en-US"/>
          </a:p>
        </p:txBody>
      </p:sp>
      <p:sp>
        <p:nvSpPr>
          <p:cNvPr id="6" name="TextBox 5"/>
          <p:cNvSpPr txBox="1"/>
          <p:nvPr/>
        </p:nvSpPr>
        <p:spPr>
          <a:xfrm>
            <a:off x="2280367" y="6032887"/>
            <a:ext cx="7590061" cy="1077218"/>
          </a:xfrm>
          <a:prstGeom prst="rect">
            <a:avLst/>
          </a:prstGeom>
          <a:noFill/>
        </p:spPr>
        <p:txBody>
          <a:bodyPr wrap="square" rtlCol="0">
            <a:spAutoFit/>
          </a:bodyPr>
          <a:lstStyle/>
          <a:p>
            <a:pPr algn="ctr">
              <a:spcBef>
                <a:spcPts val="2400"/>
              </a:spcBef>
            </a:pPr>
            <a:r>
              <a:rPr lang="en-US" sz="3200" b="1" dirty="0" smtClean="0">
                <a:solidFill>
                  <a:srgbClr val="000000"/>
                </a:solidFill>
              </a:rPr>
              <a:t>Untreated bacterial sore throat can lead to acute rheumatic fever and then to RHD</a:t>
            </a:r>
            <a:r>
              <a:rPr lang="en-US" sz="3200" b="1" dirty="0" smtClean="0"/>
              <a:t>.</a:t>
            </a:r>
          </a:p>
        </p:txBody>
      </p:sp>
      <p:sp>
        <p:nvSpPr>
          <p:cNvPr id="12" name="Oval 11"/>
          <p:cNvSpPr>
            <a:spLocks noChangeAspect="1"/>
          </p:cNvSpPr>
          <p:nvPr/>
        </p:nvSpPr>
        <p:spPr>
          <a:xfrm>
            <a:off x="8192404" y="2561834"/>
            <a:ext cx="2743200" cy="2743200"/>
          </a:xfrm>
          <a:prstGeom prst="ellipse">
            <a:avLst/>
          </a:prstGeom>
          <a:solidFill>
            <a:srgbClr val="FF0000"/>
          </a:solidFill>
          <a:ln w="12700" cmpd="sng">
            <a:solidFill>
              <a:srgbClr val="3760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t>RHD</a:t>
            </a:r>
            <a:endParaRPr lang="en-US" sz="4400" dirty="0"/>
          </a:p>
        </p:txBody>
      </p:sp>
      <p:cxnSp>
        <p:nvCxnSpPr>
          <p:cNvPr id="14" name="Straight Arrow Connector 13"/>
          <p:cNvCxnSpPr/>
          <p:nvPr/>
        </p:nvCxnSpPr>
        <p:spPr>
          <a:xfrm flipV="1">
            <a:off x="3885781" y="3953664"/>
            <a:ext cx="812240" cy="5857"/>
          </a:xfrm>
          <a:prstGeom prst="straightConnector1">
            <a:avLst/>
          </a:prstGeom>
          <a:ln w="762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Oval 1"/>
          <p:cNvSpPr>
            <a:spLocks noChangeAspect="1"/>
          </p:cNvSpPr>
          <p:nvPr/>
        </p:nvSpPr>
        <p:spPr>
          <a:xfrm>
            <a:off x="1222140" y="2561834"/>
            <a:ext cx="2743200" cy="2743200"/>
          </a:xfrm>
          <a:prstGeom prst="ellipse">
            <a:avLst/>
          </a:prstGeom>
          <a:solidFill>
            <a:srgbClr val="FF0000"/>
          </a:solidFill>
          <a:ln w="12700"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Bacterial sore throat</a:t>
            </a:r>
            <a:endParaRPr lang="en-US" sz="3200" dirty="0"/>
          </a:p>
        </p:txBody>
      </p:sp>
      <p:cxnSp>
        <p:nvCxnSpPr>
          <p:cNvPr id="19" name="Straight Arrow Connector 18"/>
          <p:cNvCxnSpPr/>
          <p:nvPr/>
        </p:nvCxnSpPr>
        <p:spPr>
          <a:xfrm flipV="1">
            <a:off x="7380164" y="3959521"/>
            <a:ext cx="812240" cy="5857"/>
          </a:xfrm>
          <a:prstGeom prst="straightConnector1">
            <a:avLst/>
          </a:prstGeom>
          <a:ln w="762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Oval 10"/>
          <p:cNvSpPr>
            <a:spLocks noChangeAspect="1"/>
          </p:cNvSpPr>
          <p:nvPr/>
        </p:nvSpPr>
        <p:spPr>
          <a:xfrm>
            <a:off x="4708238" y="2561834"/>
            <a:ext cx="2743200" cy="2743200"/>
          </a:xfrm>
          <a:prstGeom prst="ellipse">
            <a:avLst/>
          </a:prstGeom>
          <a:solidFill>
            <a:srgbClr val="FF0000"/>
          </a:solidFill>
          <a:ln w="12700" cmpd="sng">
            <a:solidFill>
              <a:srgbClr val="3760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Acute rheumatic</a:t>
            </a:r>
          </a:p>
          <a:p>
            <a:pPr algn="ctr"/>
            <a:r>
              <a:rPr lang="en-US" sz="3200" dirty="0" smtClean="0"/>
              <a:t>fever</a:t>
            </a:r>
            <a:endParaRPr lang="en-US" sz="3200" dirty="0"/>
          </a:p>
        </p:txBody>
      </p:sp>
      <p:sp>
        <p:nvSpPr>
          <p:cNvPr id="20" name="TextBox 19"/>
          <p:cNvSpPr txBox="1"/>
          <p:nvPr/>
        </p:nvSpPr>
        <p:spPr>
          <a:xfrm>
            <a:off x="1476480" y="658365"/>
            <a:ext cx="9219992" cy="769441"/>
          </a:xfrm>
          <a:prstGeom prst="rect">
            <a:avLst/>
          </a:prstGeom>
          <a:noFill/>
        </p:spPr>
        <p:txBody>
          <a:bodyPr wrap="none" rtlCol="0">
            <a:spAutoFit/>
          </a:bodyPr>
          <a:lstStyle/>
          <a:p>
            <a:pPr algn="ctr"/>
            <a:r>
              <a:rPr lang="en-US" sz="4400" b="1" i="1" dirty="0" smtClean="0">
                <a:solidFill>
                  <a:schemeClr val="accent1">
                    <a:lumMod val="75000"/>
                  </a:schemeClr>
                </a:solidFill>
              </a:rPr>
              <a:t>RHD is caused by bacterial sore throat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43" y="68906"/>
            <a:ext cx="13541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432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4248AA-4271-6243-B5F2-0EB5393C7224}" type="slidenum">
              <a:rPr lang="en-US" smtClean="0"/>
              <a:t>6</a:t>
            </a:fld>
            <a:endParaRPr lang="en-US"/>
          </a:p>
        </p:txBody>
      </p:sp>
      <p:sp>
        <p:nvSpPr>
          <p:cNvPr id="20" name="TextBox 19"/>
          <p:cNvSpPr txBox="1"/>
          <p:nvPr/>
        </p:nvSpPr>
        <p:spPr>
          <a:xfrm>
            <a:off x="1302243" y="658365"/>
            <a:ext cx="9568520" cy="1261884"/>
          </a:xfrm>
          <a:prstGeom prst="rect">
            <a:avLst/>
          </a:prstGeom>
          <a:noFill/>
        </p:spPr>
        <p:txBody>
          <a:bodyPr wrap="none" rtlCol="0">
            <a:spAutoFit/>
          </a:bodyPr>
          <a:lstStyle/>
          <a:p>
            <a:pPr algn="ctr"/>
            <a:r>
              <a:rPr lang="en-US" sz="3200" b="1" i="1" dirty="0" smtClean="0">
                <a:solidFill>
                  <a:srgbClr val="7F7F7F"/>
                </a:solidFill>
              </a:rPr>
              <a:t>Sore throat is common</a:t>
            </a:r>
          </a:p>
          <a:p>
            <a:pPr algn="ctr"/>
            <a:r>
              <a:rPr lang="en-US" sz="4400" b="1" i="1" dirty="0" smtClean="0">
                <a:solidFill>
                  <a:schemeClr val="accent1">
                    <a:lumMod val="75000"/>
                  </a:schemeClr>
                </a:solidFill>
              </a:rPr>
              <a:t>Most children get sore throat each year</a:t>
            </a:r>
          </a:p>
        </p:txBody>
      </p:sp>
      <p:grpSp>
        <p:nvGrpSpPr>
          <p:cNvPr id="13" name="Group 12"/>
          <p:cNvGrpSpPr>
            <a:grpSpLocks noChangeAspect="1"/>
          </p:cNvGrpSpPr>
          <p:nvPr/>
        </p:nvGrpSpPr>
        <p:grpSpPr>
          <a:xfrm>
            <a:off x="819150" y="1892065"/>
            <a:ext cx="2503700" cy="6944627"/>
            <a:chOff x="1088216" y="3075103"/>
            <a:chExt cx="1138374" cy="3157581"/>
          </a:xfrm>
        </p:grpSpPr>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8216" y="3075103"/>
              <a:ext cx="1138374" cy="3157581"/>
            </a:xfrm>
            <a:prstGeom prst="rect">
              <a:avLst/>
            </a:prstGeom>
          </p:spPr>
        </p:pic>
        <p:sp>
          <p:nvSpPr>
            <p:cNvPr id="16" name="32-Point Star 15"/>
            <p:cNvSpPr>
              <a:spLocks noChangeAspect="1"/>
            </p:cNvSpPr>
            <p:nvPr/>
          </p:nvSpPr>
          <p:spPr>
            <a:xfrm>
              <a:off x="1461481" y="3535066"/>
              <a:ext cx="223339" cy="222510"/>
            </a:xfrm>
            <a:prstGeom prst="star32">
              <a:avLst/>
            </a:prstGeom>
            <a:solidFill>
              <a:srgbClr val="FF0000">
                <a:alpha val="5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TextBox 16"/>
          <p:cNvSpPr txBox="1"/>
          <p:nvPr/>
        </p:nvSpPr>
        <p:spPr>
          <a:xfrm>
            <a:off x="3597990" y="2080746"/>
            <a:ext cx="8102465" cy="6555641"/>
          </a:xfrm>
          <a:prstGeom prst="rect">
            <a:avLst/>
          </a:prstGeom>
          <a:noFill/>
        </p:spPr>
        <p:txBody>
          <a:bodyPr wrap="square" rtlCol="0">
            <a:spAutoFit/>
          </a:bodyPr>
          <a:lstStyle/>
          <a:p>
            <a:pPr marL="457200" indent="-457200">
              <a:spcBef>
                <a:spcPts val="2400"/>
              </a:spcBef>
              <a:buFont typeface="Arial"/>
              <a:buChar char="•"/>
            </a:pPr>
            <a:r>
              <a:rPr lang="en-US" sz="3200" dirty="0" smtClean="0">
                <a:solidFill>
                  <a:srgbClr val="000000"/>
                </a:solidFill>
              </a:rPr>
              <a:t>Sore throat is caused by a bacterium or virus.</a:t>
            </a:r>
          </a:p>
          <a:p>
            <a:pPr marL="457200" indent="-457200">
              <a:spcBef>
                <a:spcPts val="2400"/>
              </a:spcBef>
              <a:buFont typeface="Arial"/>
              <a:buChar char="•"/>
            </a:pPr>
            <a:r>
              <a:rPr lang="en-US" sz="3200" dirty="0" smtClean="0">
                <a:solidFill>
                  <a:srgbClr val="000000"/>
                </a:solidFill>
              </a:rPr>
              <a:t>Bacterial sore throat </a:t>
            </a:r>
            <a:r>
              <a:rPr lang="en-US" sz="3200" u="sng" dirty="0" smtClean="0">
                <a:solidFill>
                  <a:srgbClr val="000000"/>
                </a:solidFill>
              </a:rPr>
              <a:t>can</a:t>
            </a:r>
            <a:r>
              <a:rPr lang="en-US" sz="3200" dirty="0" smtClean="0">
                <a:solidFill>
                  <a:srgbClr val="000000"/>
                </a:solidFill>
              </a:rPr>
              <a:t> cause RHD.</a:t>
            </a:r>
            <a:br>
              <a:rPr lang="en-US" sz="3200" dirty="0" smtClean="0">
                <a:solidFill>
                  <a:srgbClr val="000000"/>
                </a:solidFill>
              </a:rPr>
            </a:br>
            <a:r>
              <a:rPr lang="en-US" sz="3200" dirty="0" smtClean="0">
                <a:solidFill>
                  <a:srgbClr val="000000"/>
                </a:solidFill>
              </a:rPr>
              <a:t>Viral sore throat </a:t>
            </a:r>
            <a:r>
              <a:rPr lang="en-US" sz="3200" u="sng" dirty="0" smtClean="0">
                <a:solidFill>
                  <a:srgbClr val="000000"/>
                </a:solidFill>
              </a:rPr>
              <a:t>cannot</a:t>
            </a:r>
            <a:r>
              <a:rPr lang="en-US" sz="3200" dirty="0" smtClean="0">
                <a:solidFill>
                  <a:srgbClr val="000000"/>
                </a:solidFill>
              </a:rPr>
              <a:t> cause RHD.</a:t>
            </a:r>
          </a:p>
          <a:p>
            <a:pPr marL="457200" indent="-457200">
              <a:spcBef>
                <a:spcPts val="2400"/>
              </a:spcBef>
              <a:buFont typeface="Arial"/>
              <a:buChar char="•"/>
            </a:pPr>
            <a:r>
              <a:rPr lang="en-US" sz="3200" b="1" dirty="0" smtClean="0">
                <a:solidFill>
                  <a:srgbClr val="000000"/>
                </a:solidFill>
              </a:rPr>
              <a:t>The </a:t>
            </a:r>
            <a:r>
              <a:rPr lang="en-US" sz="3200" b="1" dirty="0" smtClean="0"/>
              <a:t>most common form of bacterial sore throat is called strep throat.</a:t>
            </a:r>
          </a:p>
          <a:p>
            <a:pPr marL="457200" indent="-457200">
              <a:spcBef>
                <a:spcPts val="2400"/>
              </a:spcBef>
              <a:buFont typeface="Arial"/>
              <a:buChar char="•"/>
            </a:pPr>
            <a:r>
              <a:rPr lang="en-US" sz="3200" dirty="0" smtClean="0"/>
              <a:t>Strep throat can lead to acute rheumatic fever and RHD.</a:t>
            </a:r>
          </a:p>
          <a:p>
            <a:pPr marL="457200" indent="-457200">
              <a:spcBef>
                <a:spcPts val="2400"/>
              </a:spcBef>
              <a:buFont typeface="Arial"/>
              <a:buChar char="•"/>
            </a:pPr>
            <a:r>
              <a:rPr lang="en-US" sz="3200" dirty="0" smtClean="0"/>
              <a:t>Strep throat mostly affects children 5-15 years old.</a:t>
            </a:r>
          </a:p>
          <a:p>
            <a:pPr marL="457200" indent="-457200">
              <a:spcBef>
                <a:spcPts val="2400"/>
              </a:spcBef>
              <a:buFont typeface="Arial"/>
              <a:buChar char="•"/>
            </a:pPr>
            <a:r>
              <a:rPr lang="en-US" sz="3200" dirty="0" smtClean="0"/>
              <a:t>1 in 5 sore throats are strep throat.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26134"/>
            <a:ext cx="13589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967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4248AA-4271-6243-B5F2-0EB5393C7224}" type="slidenum">
              <a:rPr lang="en-US" smtClean="0"/>
              <a:t>7</a:t>
            </a:fld>
            <a:endParaRPr lang="en-US"/>
          </a:p>
        </p:txBody>
      </p:sp>
      <p:sp>
        <p:nvSpPr>
          <p:cNvPr id="20" name="TextBox 19"/>
          <p:cNvSpPr txBox="1"/>
          <p:nvPr/>
        </p:nvSpPr>
        <p:spPr>
          <a:xfrm>
            <a:off x="3011824" y="658365"/>
            <a:ext cx="6149364" cy="1261884"/>
          </a:xfrm>
          <a:prstGeom prst="rect">
            <a:avLst/>
          </a:prstGeom>
          <a:noFill/>
        </p:spPr>
        <p:txBody>
          <a:bodyPr wrap="none" rtlCol="0">
            <a:spAutoFit/>
          </a:bodyPr>
          <a:lstStyle/>
          <a:p>
            <a:pPr algn="ctr"/>
            <a:r>
              <a:rPr lang="en-US" sz="3200" b="1" i="1" dirty="0" smtClean="0">
                <a:solidFill>
                  <a:srgbClr val="7F7F7F"/>
                </a:solidFill>
              </a:rPr>
              <a:t>Untreated strep throat can lead to</a:t>
            </a:r>
          </a:p>
          <a:p>
            <a:pPr algn="ctr"/>
            <a:r>
              <a:rPr lang="en-US" sz="4400" b="1" i="1" dirty="0" smtClean="0">
                <a:solidFill>
                  <a:schemeClr val="accent1">
                    <a:lumMod val="75000"/>
                  </a:schemeClr>
                </a:solidFill>
              </a:rPr>
              <a:t>Acute rheumatic fever</a:t>
            </a:r>
          </a:p>
        </p:txBody>
      </p:sp>
      <p:sp>
        <p:nvSpPr>
          <p:cNvPr id="17" name="TextBox 16"/>
          <p:cNvSpPr txBox="1"/>
          <p:nvPr/>
        </p:nvSpPr>
        <p:spPr>
          <a:xfrm>
            <a:off x="3597991" y="3020056"/>
            <a:ext cx="7542317" cy="4154984"/>
          </a:xfrm>
          <a:prstGeom prst="rect">
            <a:avLst/>
          </a:prstGeom>
          <a:noFill/>
        </p:spPr>
        <p:txBody>
          <a:bodyPr wrap="square" rtlCol="0">
            <a:spAutoFit/>
          </a:bodyPr>
          <a:lstStyle/>
          <a:p>
            <a:pPr marL="457200" indent="-457200">
              <a:spcBef>
                <a:spcPts val="2400"/>
              </a:spcBef>
              <a:buFont typeface="Arial"/>
              <a:buChar char="•"/>
            </a:pPr>
            <a:r>
              <a:rPr lang="en-US" sz="3200" dirty="0" smtClean="0">
                <a:solidFill>
                  <a:srgbClr val="000000"/>
                </a:solidFill>
              </a:rPr>
              <a:t>Acute rheumatic fever develops 1-3 weeks after untreated strep throat in about 3% of patients.</a:t>
            </a:r>
          </a:p>
          <a:p>
            <a:pPr marL="457200" indent="-457200">
              <a:spcBef>
                <a:spcPts val="2400"/>
              </a:spcBef>
              <a:buFont typeface="Arial"/>
              <a:buChar char="•"/>
            </a:pPr>
            <a:r>
              <a:rPr lang="en-US" sz="3200" dirty="0" smtClean="0">
                <a:solidFill>
                  <a:srgbClr val="000000"/>
                </a:solidFill>
              </a:rPr>
              <a:t>It can cause fever, joint problems</a:t>
            </a:r>
            <a:r>
              <a:rPr lang="en-US" sz="3200" dirty="0">
                <a:solidFill>
                  <a:srgbClr val="000000"/>
                </a:solidFill>
              </a:rPr>
              <a:t>,</a:t>
            </a:r>
            <a:r>
              <a:rPr lang="en-US" sz="3200" dirty="0" smtClean="0">
                <a:solidFill>
                  <a:srgbClr val="000000"/>
                </a:solidFill>
              </a:rPr>
              <a:t> rash, unusual, uncontrolled movements of the body and heart disease.</a:t>
            </a:r>
            <a:endParaRPr lang="en-US" sz="3200" dirty="0" smtClean="0"/>
          </a:p>
          <a:p>
            <a:pPr marL="457200" indent="-457200">
              <a:spcBef>
                <a:spcPts val="2400"/>
              </a:spcBef>
              <a:buFont typeface="Arial"/>
              <a:buChar char="•"/>
            </a:pPr>
            <a:r>
              <a:rPr lang="en-US" sz="3200" dirty="0" smtClean="0"/>
              <a:t>Patients need urgent medical attention.</a:t>
            </a:r>
          </a:p>
        </p:txBody>
      </p:sp>
      <p:grpSp>
        <p:nvGrpSpPr>
          <p:cNvPr id="9" name="Group 8"/>
          <p:cNvGrpSpPr>
            <a:grpSpLocks noChangeAspect="1"/>
          </p:cNvGrpSpPr>
          <p:nvPr/>
        </p:nvGrpSpPr>
        <p:grpSpPr>
          <a:xfrm>
            <a:off x="914400" y="1684851"/>
            <a:ext cx="2401391" cy="6660846"/>
            <a:chOff x="539750" y="1524522"/>
            <a:chExt cx="1648245" cy="4571812"/>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750" y="1524522"/>
              <a:ext cx="1648245" cy="4571812"/>
            </a:xfrm>
            <a:prstGeom prst="rect">
              <a:avLst/>
            </a:prstGeom>
          </p:spPr>
        </p:pic>
        <p:sp>
          <p:nvSpPr>
            <p:cNvPr id="11" name="32-Point Star 10"/>
            <p:cNvSpPr>
              <a:spLocks noChangeAspect="1"/>
            </p:cNvSpPr>
            <p:nvPr/>
          </p:nvSpPr>
          <p:spPr>
            <a:xfrm>
              <a:off x="539750" y="3325778"/>
              <a:ext cx="310460" cy="309306"/>
            </a:xfrm>
            <a:prstGeom prst="star32">
              <a:avLst/>
            </a:prstGeom>
            <a:solidFill>
              <a:srgbClr val="FF0000">
                <a:alpha val="5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32-Point Star 13"/>
            <p:cNvSpPr>
              <a:spLocks noChangeAspect="1"/>
            </p:cNvSpPr>
            <p:nvPr/>
          </p:nvSpPr>
          <p:spPr>
            <a:xfrm>
              <a:off x="1867725" y="3331727"/>
              <a:ext cx="310460" cy="309306"/>
            </a:xfrm>
            <a:prstGeom prst="star32">
              <a:avLst/>
            </a:prstGeom>
            <a:solidFill>
              <a:srgbClr val="FF0000">
                <a:alpha val="5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32-Point Star 17"/>
            <p:cNvSpPr>
              <a:spLocks noChangeAspect="1"/>
            </p:cNvSpPr>
            <p:nvPr/>
          </p:nvSpPr>
          <p:spPr>
            <a:xfrm>
              <a:off x="1206184" y="2761554"/>
              <a:ext cx="310460" cy="309306"/>
            </a:xfrm>
            <a:prstGeom prst="star32">
              <a:avLst/>
            </a:prstGeom>
            <a:solidFill>
              <a:srgbClr val="FF0000">
                <a:alpha val="5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32-Point Star 20"/>
            <p:cNvSpPr>
              <a:spLocks noChangeAspect="1"/>
            </p:cNvSpPr>
            <p:nvPr/>
          </p:nvSpPr>
          <p:spPr>
            <a:xfrm>
              <a:off x="848646" y="4773352"/>
              <a:ext cx="310460" cy="309306"/>
            </a:xfrm>
            <a:prstGeom prst="star32">
              <a:avLst/>
            </a:prstGeom>
            <a:solidFill>
              <a:srgbClr val="FF0000">
                <a:alpha val="5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32-Point Star 21"/>
            <p:cNvSpPr>
              <a:spLocks noChangeAspect="1"/>
            </p:cNvSpPr>
            <p:nvPr/>
          </p:nvSpPr>
          <p:spPr>
            <a:xfrm>
              <a:off x="1516644" y="4773352"/>
              <a:ext cx="310460" cy="309306"/>
            </a:xfrm>
            <a:prstGeom prst="star32">
              <a:avLst/>
            </a:prstGeom>
            <a:solidFill>
              <a:srgbClr val="FF0000">
                <a:alpha val="5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8" y="58908"/>
            <a:ext cx="13541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841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4248AA-4271-6243-B5F2-0EB5393C7224}" type="slidenum">
              <a:rPr lang="en-US" smtClean="0"/>
              <a:t>8</a:t>
            </a:fld>
            <a:endParaRPr lang="en-US"/>
          </a:p>
        </p:txBody>
      </p:sp>
      <p:sp>
        <p:nvSpPr>
          <p:cNvPr id="20" name="TextBox 19"/>
          <p:cNvSpPr txBox="1"/>
          <p:nvPr/>
        </p:nvSpPr>
        <p:spPr>
          <a:xfrm>
            <a:off x="3072929" y="658365"/>
            <a:ext cx="6027148" cy="1261884"/>
          </a:xfrm>
          <a:prstGeom prst="rect">
            <a:avLst/>
          </a:prstGeom>
          <a:noFill/>
        </p:spPr>
        <p:txBody>
          <a:bodyPr wrap="none" rtlCol="0">
            <a:spAutoFit/>
          </a:bodyPr>
          <a:lstStyle/>
          <a:p>
            <a:pPr algn="ctr"/>
            <a:r>
              <a:rPr lang="en-US" sz="3200" b="1" i="1" dirty="0" smtClean="0">
                <a:solidFill>
                  <a:srgbClr val="7F7F7F"/>
                </a:solidFill>
              </a:rPr>
              <a:t>Acute rheumatic fever can lead to </a:t>
            </a:r>
          </a:p>
          <a:p>
            <a:pPr algn="ctr"/>
            <a:r>
              <a:rPr lang="en-US" sz="4400" b="1" i="1" dirty="0" smtClean="0">
                <a:solidFill>
                  <a:schemeClr val="accent1">
                    <a:lumMod val="75000"/>
                  </a:schemeClr>
                </a:solidFill>
              </a:rPr>
              <a:t>Rheumatic heart disease</a:t>
            </a:r>
          </a:p>
        </p:txBody>
      </p:sp>
      <p:grpSp>
        <p:nvGrpSpPr>
          <p:cNvPr id="13" name="Group 12"/>
          <p:cNvGrpSpPr>
            <a:grpSpLocks noChangeAspect="1"/>
          </p:cNvGrpSpPr>
          <p:nvPr/>
        </p:nvGrpSpPr>
        <p:grpSpPr>
          <a:xfrm>
            <a:off x="914400" y="1942865"/>
            <a:ext cx="2408450" cy="6680428"/>
            <a:chOff x="1088216" y="3075103"/>
            <a:chExt cx="1138374" cy="3157581"/>
          </a:xfrm>
        </p:grpSpPr>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8216" y="3075103"/>
              <a:ext cx="1138374" cy="3157581"/>
            </a:xfrm>
            <a:prstGeom prst="rect">
              <a:avLst/>
            </a:prstGeom>
          </p:spPr>
        </p:pic>
        <p:sp>
          <p:nvSpPr>
            <p:cNvPr id="16" name="32-Point Star 15"/>
            <p:cNvSpPr>
              <a:spLocks noChangeAspect="1"/>
            </p:cNvSpPr>
            <p:nvPr/>
          </p:nvSpPr>
          <p:spPr>
            <a:xfrm>
              <a:off x="1441505" y="3777888"/>
              <a:ext cx="465816" cy="464087"/>
            </a:xfrm>
            <a:prstGeom prst="star32">
              <a:avLst/>
            </a:prstGeom>
            <a:solidFill>
              <a:srgbClr val="FF0000">
                <a:alpha val="5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TextBox 16"/>
          <p:cNvSpPr txBox="1"/>
          <p:nvPr/>
        </p:nvSpPr>
        <p:spPr>
          <a:xfrm>
            <a:off x="3597991" y="2063932"/>
            <a:ext cx="7715482" cy="5447645"/>
          </a:xfrm>
          <a:prstGeom prst="rect">
            <a:avLst/>
          </a:prstGeom>
          <a:noFill/>
        </p:spPr>
        <p:txBody>
          <a:bodyPr wrap="square" rtlCol="0">
            <a:spAutoFit/>
          </a:bodyPr>
          <a:lstStyle/>
          <a:p>
            <a:pPr marL="457200" indent="-457200">
              <a:spcBef>
                <a:spcPts val="2400"/>
              </a:spcBef>
              <a:buFont typeface="Arial"/>
              <a:buChar char="•"/>
            </a:pPr>
            <a:r>
              <a:rPr lang="en-US" sz="3200" dirty="0" smtClean="0">
                <a:solidFill>
                  <a:srgbClr val="000000"/>
                </a:solidFill>
              </a:rPr>
              <a:t>About 50% of patients with acute rheumatic fever will develop RHD.</a:t>
            </a:r>
          </a:p>
          <a:p>
            <a:pPr marL="457200" indent="-457200">
              <a:spcBef>
                <a:spcPts val="2400"/>
              </a:spcBef>
              <a:buFont typeface="Arial"/>
              <a:buChar char="•"/>
            </a:pPr>
            <a:r>
              <a:rPr lang="en-US" sz="3200" dirty="0" smtClean="0">
                <a:solidFill>
                  <a:srgbClr val="000000"/>
                </a:solidFill>
              </a:rPr>
              <a:t>RHD causes the heart valves to become “leaky” or “stiff.” It gets worse over time. Surgery is needed in some cases. Many patients with RHD have premature death. </a:t>
            </a:r>
            <a:endParaRPr lang="en-US" sz="3200" dirty="0" smtClean="0"/>
          </a:p>
          <a:p>
            <a:pPr marL="457200" indent="-457200">
              <a:spcBef>
                <a:spcPts val="2400"/>
              </a:spcBef>
              <a:buFont typeface="Arial"/>
              <a:buChar char="•"/>
            </a:pPr>
            <a:r>
              <a:rPr lang="en-US" sz="3200" dirty="0" smtClean="0"/>
              <a:t>The most common symptom of RHD is shortness of breath.</a:t>
            </a:r>
          </a:p>
          <a:p>
            <a:pPr marL="457200" indent="-457200">
              <a:spcBef>
                <a:spcPts val="2400"/>
              </a:spcBef>
              <a:buFont typeface="Arial"/>
              <a:buChar char="•"/>
            </a:pPr>
            <a:r>
              <a:rPr lang="en-US" sz="3200" b="1" dirty="0" smtClean="0"/>
              <a:t>RHD is entirely preventable.</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01600"/>
            <a:ext cx="13541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264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148240" y="2745767"/>
            <a:ext cx="5472164" cy="4647426"/>
          </a:xfrm>
          <a:prstGeom prst="rect">
            <a:avLst/>
          </a:prstGeom>
          <a:noFill/>
        </p:spPr>
        <p:txBody>
          <a:bodyPr wrap="square" rtlCol="0">
            <a:spAutoFit/>
          </a:bodyPr>
          <a:lstStyle/>
          <a:p>
            <a:pPr marL="457200" indent="-457200">
              <a:spcBef>
                <a:spcPts val="2400"/>
              </a:spcBef>
              <a:buFont typeface="Arial"/>
              <a:buChar char="•"/>
            </a:pPr>
            <a:r>
              <a:rPr lang="en-US" sz="3200" dirty="0" smtClean="0">
                <a:solidFill>
                  <a:srgbClr val="000000"/>
                </a:solidFill>
              </a:rPr>
              <a:t>RHD is caused by untreated bacterial sore throat.</a:t>
            </a:r>
          </a:p>
          <a:p>
            <a:pPr marL="457200" indent="-457200">
              <a:spcBef>
                <a:spcPts val="2400"/>
              </a:spcBef>
              <a:buFont typeface="Arial"/>
              <a:buChar char="•"/>
            </a:pPr>
            <a:r>
              <a:rPr lang="en-US" sz="3200" dirty="0" smtClean="0">
                <a:solidFill>
                  <a:srgbClr val="000000"/>
                </a:solidFill>
              </a:rPr>
              <a:t>The specific form of bacterial sore throat that causes RHD is called “strep.”</a:t>
            </a:r>
          </a:p>
          <a:p>
            <a:pPr marL="457200" indent="-457200">
              <a:spcBef>
                <a:spcPts val="2400"/>
              </a:spcBef>
              <a:buFont typeface="Arial"/>
              <a:buChar char="•"/>
            </a:pPr>
            <a:r>
              <a:rPr lang="en-US" sz="3200" b="1" dirty="0" smtClean="0">
                <a:solidFill>
                  <a:srgbClr val="000000"/>
                </a:solidFill>
              </a:rPr>
              <a:t>To prevent RHD, treatment for strep throat must be prompt and appropriate.</a:t>
            </a:r>
            <a:endParaRPr lang="en-US" sz="3200" dirty="0">
              <a:solidFill>
                <a:srgbClr val="000000"/>
              </a:solidFill>
            </a:endParaRPr>
          </a:p>
        </p:txBody>
      </p:sp>
      <p:sp>
        <p:nvSpPr>
          <p:cNvPr id="5" name="Slide Number Placeholder 4"/>
          <p:cNvSpPr>
            <a:spLocks noGrp="1"/>
          </p:cNvSpPr>
          <p:nvPr>
            <p:ph type="sldNum" sz="quarter" idx="12"/>
          </p:nvPr>
        </p:nvSpPr>
        <p:spPr/>
        <p:txBody>
          <a:bodyPr/>
          <a:lstStyle/>
          <a:p>
            <a:fld id="{594248AA-4271-6243-B5F2-0EB5393C7224}" type="slidenum">
              <a:rPr lang="en-US" smtClean="0"/>
              <a:t>9</a:t>
            </a:fld>
            <a:endParaRPr lang="en-US"/>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943498" y="2617501"/>
            <a:ext cx="4693841" cy="3681597"/>
          </a:xfrm>
          <a:prstGeom prst="rect">
            <a:avLst/>
          </a:prstGeom>
          <a:noFill/>
          <a:ln>
            <a:noFill/>
          </a:ln>
          <a:extLst>
            <a:ext uri="{53640926-AAD7-44D8-BBD7-CCE9431645EC}">
              <a14:shadowObscured xmlns:a14="http://schemas.microsoft.com/office/drawing/2010/main"/>
            </a:ext>
          </a:extLst>
        </p:spPr>
      </p:pic>
      <p:sp>
        <p:nvSpPr>
          <p:cNvPr id="13" name="TextBox 12"/>
          <p:cNvSpPr txBox="1"/>
          <p:nvPr/>
        </p:nvSpPr>
        <p:spPr>
          <a:xfrm>
            <a:off x="1476451" y="658365"/>
            <a:ext cx="9219992" cy="1261884"/>
          </a:xfrm>
          <a:prstGeom prst="rect">
            <a:avLst/>
          </a:prstGeom>
          <a:noFill/>
        </p:spPr>
        <p:txBody>
          <a:bodyPr wrap="none" rtlCol="0">
            <a:spAutoFit/>
          </a:bodyPr>
          <a:lstStyle/>
          <a:p>
            <a:pPr algn="ctr"/>
            <a:r>
              <a:rPr lang="en-US" sz="3200" b="1" i="1" dirty="0" smtClean="0">
                <a:solidFill>
                  <a:srgbClr val="7F7F7F"/>
                </a:solidFill>
              </a:rPr>
              <a:t>Review</a:t>
            </a:r>
          </a:p>
          <a:p>
            <a:pPr algn="ctr"/>
            <a:r>
              <a:rPr lang="en-US" sz="4400" b="1" i="1" dirty="0" smtClean="0">
                <a:solidFill>
                  <a:schemeClr val="accent1">
                    <a:lumMod val="75000"/>
                  </a:schemeClr>
                </a:solidFill>
              </a:rPr>
              <a:t>RHD is caused by bacterial sore throat</a:t>
            </a:r>
          </a:p>
        </p:txBody>
      </p:sp>
      <p:sp>
        <p:nvSpPr>
          <p:cNvPr id="2" name="Rectangle 1"/>
          <p:cNvSpPr/>
          <p:nvPr/>
        </p:nvSpPr>
        <p:spPr>
          <a:xfrm>
            <a:off x="937989" y="6411881"/>
            <a:ext cx="4699350" cy="110830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600" dirty="0" smtClean="0">
                <a:solidFill>
                  <a:schemeClr val="bg1"/>
                </a:solidFill>
              </a:rPr>
              <a:t>		Exercise: what is is 			abnormal in the photo?</a:t>
            </a:r>
            <a:endParaRPr lang="en-US" sz="2600" dirty="0">
              <a:solidFill>
                <a:schemeClr val="bg1"/>
              </a:solidFill>
            </a:endParaRPr>
          </a:p>
        </p:txBody>
      </p:sp>
      <p:sp>
        <p:nvSpPr>
          <p:cNvPr id="3" name="Action Button: Help 2">
            <a:hlinkClick r:id="" action="ppaction://noaction" highlightClick="1"/>
          </p:cNvPr>
          <p:cNvSpPr>
            <a:spLocks noChangeAspect="1"/>
          </p:cNvSpPr>
          <p:nvPr/>
        </p:nvSpPr>
        <p:spPr>
          <a:xfrm>
            <a:off x="1131575" y="6532391"/>
            <a:ext cx="798607" cy="798607"/>
          </a:xfrm>
          <a:prstGeom prst="actionButtonHelp">
            <a:avLst/>
          </a:prstGeom>
          <a:solidFill>
            <a:srgbClr val="376092"/>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70" y="100734"/>
            <a:ext cx="13541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18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3669</TotalTime>
  <Words>1615</Words>
  <Application>Microsoft Office PowerPoint</Application>
  <PresentationFormat>Ledger Paper (11x17 in)</PresentationFormat>
  <Paragraphs>237</Paragraphs>
  <Slides>22</Slides>
  <Notes>11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Novartis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to include in flip charts provided to the Clinics</dc:title>
  <dc:creator>RHD Team</dc:creator>
  <cp:lastModifiedBy>Schwaninger, Sherri</cp:lastModifiedBy>
  <cp:revision>140</cp:revision>
  <dcterms:created xsi:type="dcterms:W3CDTF">2015-12-08T13:40:11Z</dcterms:created>
  <dcterms:modified xsi:type="dcterms:W3CDTF">2017-05-19T15:24:21Z</dcterms:modified>
</cp:coreProperties>
</file>